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96" r:id="rId1"/>
  </p:sldMasterIdLst>
  <p:notesMasterIdLst>
    <p:notesMasterId r:id="rId24"/>
  </p:notesMasterIdLst>
  <p:sldIdLst>
    <p:sldId id="256" r:id="rId2"/>
    <p:sldId id="258" r:id="rId3"/>
    <p:sldId id="272" r:id="rId4"/>
    <p:sldId id="271" r:id="rId5"/>
    <p:sldId id="273" r:id="rId6"/>
    <p:sldId id="277" r:id="rId7"/>
    <p:sldId id="278" r:id="rId8"/>
    <p:sldId id="274" r:id="rId9"/>
    <p:sldId id="260" r:id="rId10"/>
    <p:sldId id="275" r:id="rId11"/>
    <p:sldId id="257" r:id="rId12"/>
    <p:sldId id="261" r:id="rId13"/>
    <p:sldId id="262" r:id="rId14"/>
    <p:sldId id="263" r:id="rId15"/>
    <p:sldId id="264" r:id="rId16"/>
    <p:sldId id="265" r:id="rId17"/>
    <p:sldId id="266" r:id="rId18"/>
    <p:sldId id="267" r:id="rId19"/>
    <p:sldId id="268" r:id="rId20"/>
    <p:sldId id="269" r:id="rId21"/>
    <p:sldId id="279" r:id="rId22"/>
    <p:sldId id="276"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0810" autoAdjust="0"/>
  </p:normalViewPr>
  <p:slideViewPr>
    <p:cSldViewPr snapToGrid="0" snapToObjects="1">
      <p:cViewPr varScale="1">
        <p:scale>
          <a:sx n="60" d="100"/>
          <a:sy n="60" d="100"/>
        </p:scale>
        <p:origin x="-1128"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notesMaster" Target="notesMasters/notesMaster1.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9A89686-9DCF-684F-ADBB-E31FA2035649}" type="datetimeFigureOut">
              <a:rPr lang="en-US" smtClean="0"/>
              <a:t>2/23/15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8E597B5-025F-6E42-8567-0E50518DD600}" type="slidenum">
              <a:rPr lang="en-US" smtClean="0"/>
              <a:t>‹#›</a:t>
            </a:fld>
            <a:endParaRPr lang="en-US"/>
          </a:p>
        </p:txBody>
      </p:sp>
    </p:spTree>
    <p:extLst>
      <p:ext uri="{BB962C8B-B14F-4D97-AF65-F5344CB8AC3E}">
        <p14:creationId xmlns:p14="http://schemas.microsoft.com/office/powerpoint/2010/main" val="104637657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 what do</a:t>
            </a:r>
            <a:r>
              <a:rPr lang="en-US" baseline="0" dirty="0" smtClean="0"/>
              <a:t> we mean by “formative assessment?”</a:t>
            </a:r>
          </a:p>
          <a:p>
            <a:endParaRPr lang="en-US" baseline="0" dirty="0" smtClean="0"/>
          </a:p>
          <a:p>
            <a:r>
              <a:rPr lang="en-US" baseline="0" dirty="0" smtClean="0"/>
              <a:t>Well – here is one definition. I think it is vague and really doesn’t tell me know I need to know. (click to see the red text)</a:t>
            </a:r>
          </a:p>
          <a:p>
            <a:endParaRPr lang="en-US" baseline="0" dirty="0" smtClean="0"/>
          </a:p>
          <a:p>
            <a:r>
              <a:rPr lang="en-US" baseline="0" dirty="0" smtClean="0"/>
              <a:t>It does however have some of the key ingredients for formative assessments.</a:t>
            </a:r>
          </a:p>
          <a:p>
            <a:r>
              <a:rPr lang="en-US" baseline="0" dirty="0" smtClean="0"/>
              <a:t>For this to work – we need to continuously gather data about the learning taking place in our classrooms – student by student.  It is ESSENTIAL that we use that information to adapt what we are doing to help students learn better. We need to identify where the students are currently, how there learning is progressing, what steps to take – and engage them in that process. </a:t>
            </a:r>
          </a:p>
          <a:p>
            <a:endParaRPr lang="en-US" baseline="0" dirty="0" smtClean="0"/>
          </a:p>
          <a:p>
            <a:r>
              <a:rPr lang="en-US" baseline="0" dirty="0" smtClean="0"/>
              <a:t>QUESTION: We have talked a lot about FORMATIVE assessment – so what is the difference between formative and SUMMATIVE?</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9E24417C-2C01-49BE-813A-6E161D1DC121}"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200" b="1" dirty="0" smtClean="0"/>
              <a:t>Identify the current level of understanding in relation to expectations</a:t>
            </a:r>
          </a:p>
          <a:p>
            <a:endParaRPr lang="en-US" sz="1200" b="1" dirty="0" smtClean="0"/>
          </a:p>
          <a:p>
            <a:pPr marL="466725" indent="-466725"/>
            <a:r>
              <a:rPr lang="en-US" sz="1200" b="1" dirty="0" smtClean="0"/>
              <a:t>	</a:t>
            </a:r>
            <a:r>
              <a:rPr lang="en-US" b="1" dirty="0" smtClean="0"/>
              <a:t>Recognize what skills or understandings are weak or missing</a:t>
            </a:r>
          </a:p>
          <a:p>
            <a:pPr marL="466725" indent="-466725"/>
            <a:r>
              <a:rPr lang="en-US" dirty="0" smtClean="0"/>
              <a:t>		Effective</a:t>
            </a:r>
            <a:r>
              <a:rPr lang="en-US" baseline="0" dirty="0" smtClean="0"/>
              <a:t> formative assessments should provide a clear understanding of what specific skills certain students are weak in – or simply do not possess – or 	if there exists any misunderstandings.  It is interesting to note that research tells us that if students have a basic misunderstanding of a concept – not 	that they just don’t know it – they will need approximately 150% more time and effort to unlearn and relearn. </a:t>
            </a:r>
            <a:endParaRPr lang="en-US" dirty="0" smtClean="0"/>
          </a:p>
          <a:p>
            <a:pPr marL="466725" indent="-466725"/>
            <a:endParaRPr lang="en-US" dirty="0" smtClean="0"/>
          </a:p>
          <a:p>
            <a:pPr marL="466725" indent="-466725"/>
            <a:r>
              <a:rPr lang="en-US" dirty="0" smtClean="0"/>
              <a:t>	</a:t>
            </a:r>
            <a:r>
              <a:rPr lang="en-US" b="1" dirty="0" smtClean="0"/>
              <a:t>Specifically identifies what is necessary to move to the next step </a:t>
            </a:r>
          </a:p>
          <a:p>
            <a:pPr marL="466725" indent="-466725"/>
            <a:r>
              <a:rPr lang="en-US" dirty="0" smtClean="0"/>
              <a:t>		High quality formative assessments are important in that they provide</a:t>
            </a:r>
            <a:r>
              <a:rPr lang="en-US" baseline="0" dirty="0" smtClean="0"/>
              <a:t> what students and/or teachers need to do in order to move to the next step in 	the learning progression. In the example of the number line, if students can place positive numbers on a number line then they move to the next step.</a:t>
            </a:r>
          </a:p>
          <a:p>
            <a:pPr marL="466725" indent="-466725"/>
            <a:r>
              <a:rPr lang="en-US" baseline="0" dirty="0" smtClean="0"/>
              <a:t> </a:t>
            </a:r>
            <a:endParaRPr lang="en-US" dirty="0" smtClean="0"/>
          </a:p>
          <a:p>
            <a:pPr marL="466725" indent="-466725"/>
            <a:r>
              <a:rPr lang="en-US" dirty="0" smtClean="0"/>
              <a:t>	</a:t>
            </a:r>
            <a:r>
              <a:rPr lang="en-US" b="1" dirty="0" smtClean="0"/>
              <a:t>Looks at foundational issues as well as recent instruction</a:t>
            </a:r>
          </a:p>
          <a:p>
            <a:pPr marL="466725" indent="-466725"/>
            <a:r>
              <a:rPr lang="en-US" dirty="0" smtClean="0"/>
              <a:t>		Formative assessments should not just look at what we taught yesterday</a:t>
            </a:r>
            <a:r>
              <a:rPr lang="en-US" baseline="0" dirty="0" smtClean="0"/>
              <a:t> or today – though that is important – but assess concepts and knowledge that 	students should have developed that are essential for students to truly understand current teaching. It may be necessary to actually review/re-teach 	concepts that should have been mastered at previous grade levels.</a:t>
            </a:r>
            <a:endParaRPr lang="en-US" dirty="0" smtClean="0"/>
          </a:p>
          <a:p>
            <a:pPr marL="466725" indent="-466725"/>
            <a:endParaRPr lang="en-US" dirty="0" smtClean="0"/>
          </a:p>
          <a:p>
            <a:pPr marL="466725" indent="-466725"/>
            <a:r>
              <a:rPr lang="en-US" dirty="0" smtClean="0"/>
              <a:t>	</a:t>
            </a:r>
            <a:r>
              <a:rPr lang="en-US" b="1" dirty="0" smtClean="0"/>
              <a:t>Clearly shows the gap between current and next level learning</a:t>
            </a:r>
          </a:p>
          <a:p>
            <a:r>
              <a:rPr lang="en-US" b="1" dirty="0" smtClean="0"/>
              <a:t>	</a:t>
            </a:r>
            <a:r>
              <a:rPr lang="en-US" b="0" dirty="0" smtClean="0"/>
              <a:t>Formative</a:t>
            </a:r>
            <a:r>
              <a:rPr lang="en-US" b="0" baseline="0" dirty="0" smtClean="0"/>
              <a:t> assessments should provide a clear picture of what gaps exist between what students currently know and can do and what YOU as the 	teacher need to help students with to get to the next level. </a:t>
            </a:r>
            <a:endParaRPr lang="en-US" b="1" dirty="0"/>
          </a:p>
        </p:txBody>
      </p:sp>
      <p:sp>
        <p:nvSpPr>
          <p:cNvPr id="4" name="Slide Number Placeholder 3"/>
          <p:cNvSpPr>
            <a:spLocks noGrp="1"/>
          </p:cNvSpPr>
          <p:nvPr>
            <p:ph type="sldNum" sz="quarter" idx="10"/>
          </p:nvPr>
        </p:nvSpPr>
        <p:spPr/>
        <p:txBody>
          <a:bodyPr/>
          <a:lstStyle/>
          <a:p>
            <a:fld id="{9E24417C-2C01-49BE-813A-6E161D1DC121}" type="slidenum">
              <a:rPr lang="en-US" smtClean="0"/>
              <a:pPr/>
              <a:t>14</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200" b="1" dirty="0" smtClean="0"/>
              <a:t>Provide specific and appropriate feedback</a:t>
            </a:r>
          </a:p>
          <a:p>
            <a:endParaRPr lang="en-US" sz="1200" dirty="0" smtClean="0"/>
          </a:p>
          <a:p>
            <a:r>
              <a:rPr lang="en-US" sz="1200" dirty="0" smtClean="0"/>
              <a:t>In</a:t>
            </a:r>
            <a:r>
              <a:rPr lang="en-US" sz="1200" baseline="0" dirty="0" smtClean="0"/>
              <a:t> my opinion this is THE most important element of Formative Assessments.  Note that the feedback should be SPECIFIC </a:t>
            </a:r>
            <a:r>
              <a:rPr lang="en-US" sz="1200" b="1" baseline="0" dirty="0" smtClean="0"/>
              <a:t>and</a:t>
            </a:r>
            <a:r>
              <a:rPr lang="en-US" sz="1200" baseline="0" dirty="0" smtClean="0"/>
              <a:t> APPROPRIATE. </a:t>
            </a:r>
          </a:p>
          <a:p>
            <a:endParaRPr lang="en-US" sz="1200" baseline="0" dirty="0" smtClean="0"/>
          </a:p>
          <a:p>
            <a:r>
              <a:rPr lang="en-US" sz="1200" dirty="0" smtClean="0">
                <a:latin typeface="Calibri" pitchFamily="34" charset="0"/>
              </a:rPr>
              <a:t>It should be given promptly</a:t>
            </a:r>
          </a:p>
          <a:p>
            <a:r>
              <a:rPr lang="en-US" sz="1200" dirty="0" smtClean="0">
                <a:latin typeface="Calibri" pitchFamily="34" charset="0"/>
              </a:rPr>
              <a:t>	Formative</a:t>
            </a:r>
            <a:r>
              <a:rPr lang="en-US" sz="1200" baseline="0" dirty="0" smtClean="0">
                <a:latin typeface="Calibri" pitchFamily="34" charset="0"/>
              </a:rPr>
              <a:t> assessments are NOT effective if the students receives feedback on the assessment days after. </a:t>
            </a:r>
          </a:p>
          <a:p>
            <a:endParaRPr lang="en-US" sz="1200" dirty="0" smtClean="0">
              <a:latin typeface="Calibri"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latin typeface="Calibri" pitchFamily="34" charset="0"/>
              </a:rPr>
              <a:t>Oral feedback (including discussion) is the most effective</a:t>
            </a:r>
          </a:p>
          <a:p>
            <a:r>
              <a:rPr lang="en-US" sz="1200" b="0" dirty="0" smtClean="0">
                <a:latin typeface="Calibri" pitchFamily="34" charset="0"/>
              </a:rPr>
              <a:t>	In looking at the</a:t>
            </a:r>
            <a:r>
              <a:rPr lang="en-US" sz="1200" b="0" baseline="0" dirty="0" smtClean="0">
                <a:latin typeface="Calibri" pitchFamily="34" charset="0"/>
              </a:rPr>
              <a:t> research, it is clear that prompt oral feedback is most effective as an element of formative assessment – as long as it follows the 	guidelines list here. General statements like “good job” are not effective as formative assessment.</a:t>
            </a:r>
          </a:p>
          <a:p>
            <a:endParaRPr lang="en-US" sz="1200" b="0" dirty="0" smtClean="0">
              <a:latin typeface="Calibri" pitchFamily="34" charset="0"/>
            </a:endParaRPr>
          </a:p>
          <a:p>
            <a:r>
              <a:rPr lang="en-US" sz="1200" b="1" dirty="0" smtClean="0">
                <a:latin typeface="Calibri" pitchFamily="34" charset="0"/>
              </a:rPr>
              <a:t>Comments should be limited in number and should give specific advice as to how goals can be achieved</a:t>
            </a:r>
          </a:p>
          <a:p>
            <a:r>
              <a:rPr lang="en-US" sz="1200" dirty="0" smtClean="0">
                <a:latin typeface="Calibri" pitchFamily="34" charset="0"/>
              </a:rPr>
              <a:t>It should give the student a sense of what has been achieved as well as improvement still needs to be mastered</a:t>
            </a:r>
          </a:p>
          <a:p>
            <a:r>
              <a:rPr lang="en-US" sz="1200" dirty="0" smtClean="0">
                <a:latin typeface="Calibri" pitchFamily="34" charset="0"/>
              </a:rPr>
              <a:t>	The feedback will honor the work and learning a student</a:t>
            </a:r>
            <a:r>
              <a:rPr lang="en-US" sz="1200" baseline="0" dirty="0" smtClean="0">
                <a:latin typeface="Calibri" pitchFamily="34" charset="0"/>
              </a:rPr>
              <a:t> has accomplished while identifying SPECIFIC things that student needs to work on.</a:t>
            </a:r>
          </a:p>
          <a:p>
            <a:endParaRPr lang="en-US" sz="1200" dirty="0" smtClean="0">
              <a:latin typeface="Calibri" pitchFamily="34" charset="0"/>
            </a:endParaRPr>
          </a:p>
          <a:p>
            <a:r>
              <a:rPr lang="en-US" sz="1200" b="1" dirty="0" smtClean="0">
                <a:latin typeface="Calibri" pitchFamily="34" charset="0"/>
              </a:rPr>
              <a:t>Grades are not helpful in a formative environment</a:t>
            </a:r>
          </a:p>
          <a:p>
            <a:r>
              <a:rPr lang="en-US" sz="1200" dirty="0" smtClean="0">
                <a:latin typeface="Calibri" pitchFamily="34" charset="0"/>
              </a:rPr>
              <a:t>	When</a:t>
            </a:r>
            <a:r>
              <a:rPr lang="en-US" sz="1200" baseline="0" dirty="0" smtClean="0">
                <a:latin typeface="Calibri" pitchFamily="34" charset="0"/>
              </a:rPr>
              <a:t> we specifically look at feedback – the research clearly states that grades don’t have any place in formative assessment. A grade does not inform 	– it simple is a measurement</a:t>
            </a:r>
          </a:p>
          <a:p>
            <a:r>
              <a:rPr lang="en-US" sz="1200" dirty="0" smtClean="0">
                <a:latin typeface="Calibri" pitchFamily="34" charset="0"/>
              </a:rPr>
              <a:t>	</a:t>
            </a:r>
          </a:p>
          <a:p>
            <a:r>
              <a:rPr lang="en-US" sz="1200" b="1" dirty="0" smtClean="0">
                <a:latin typeface="Calibri" pitchFamily="34" charset="0"/>
              </a:rPr>
              <a:t>Targets and progress should be discussed with students while they are working on the task</a:t>
            </a:r>
          </a:p>
          <a:p>
            <a:r>
              <a:rPr lang="en-US" sz="1200" dirty="0" smtClean="0">
                <a:latin typeface="Calibri" pitchFamily="34" charset="0"/>
              </a:rPr>
              <a:t>	You need to provide formative assessments that occur as students</a:t>
            </a:r>
            <a:r>
              <a:rPr lang="en-US" sz="1200" baseline="0" dirty="0" smtClean="0">
                <a:latin typeface="Calibri" pitchFamily="34" charset="0"/>
              </a:rPr>
              <a:t> are working on the work. This may seem obvious but it is very important for us to 	discuss current levels of understanding as well as progress as students process and apply knowledge and skills. </a:t>
            </a:r>
          </a:p>
          <a:p>
            <a:endParaRPr lang="en-US" sz="1200" dirty="0" smtClean="0">
              <a:latin typeface="Calibri" pitchFamily="34" charset="0"/>
            </a:endParaRPr>
          </a:p>
          <a:p>
            <a:r>
              <a:rPr lang="en-US" sz="1200" b="1" dirty="0" smtClean="0">
                <a:latin typeface="Calibri" pitchFamily="34" charset="0"/>
              </a:rPr>
              <a:t>Students should reflect on the feedback and be given time to work on improvements</a:t>
            </a:r>
          </a:p>
          <a:p>
            <a:r>
              <a:rPr lang="en-US" sz="1200" dirty="0" smtClean="0">
                <a:latin typeface="Calibri" pitchFamily="34" charset="0"/>
              </a:rPr>
              <a:t>	Just telling students where they are,</a:t>
            </a:r>
            <a:r>
              <a:rPr lang="en-US" sz="1200" baseline="0" dirty="0" smtClean="0">
                <a:latin typeface="Calibri" pitchFamily="34" charset="0"/>
              </a:rPr>
              <a:t> what they have accomplished, etc. doesn’t mean that they have internalized those statements. Students need to 	discuss your feedback and make sure that they know all of these things. They should be able to make statements such as:</a:t>
            </a:r>
          </a:p>
          <a:p>
            <a:r>
              <a:rPr lang="en-US" sz="1200" baseline="0" dirty="0" smtClean="0">
                <a:latin typeface="Calibri" pitchFamily="34" charset="0"/>
              </a:rPr>
              <a:t>		</a:t>
            </a:r>
            <a:r>
              <a:rPr lang="en-US" sz="1200" i="1" baseline="0" dirty="0" smtClean="0">
                <a:latin typeface="Calibri" pitchFamily="34" charset="0"/>
              </a:rPr>
              <a:t>Right now, I know how to…</a:t>
            </a:r>
          </a:p>
          <a:p>
            <a:r>
              <a:rPr lang="en-US" sz="1200" i="1" baseline="0" dirty="0" smtClean="0">
                <a:latin typeface="Calibri" pitchFamily="34" charset="0"/>
              </a:rPr>
              <a:t>		Next I need to work on…</a:t>
            </a:r>
          </a:p>
          <a:p>
            <a:r>
              <a:rPr lang="en-US" sz="1200" i="1" baseline="0" dirty="0" smtClean="0">
                <a:latin typeface="Calibri" pitchFamily="34" charset="0"/>
              </a:rPr>
              <a:t>		I have to be able to … before I can move on…</a:t>
            </a:r>
          </a:p>
          <a:p>
            <a:endParaRPr lang="en-US" sz="1200" dirty="0" smtClean="0">
              <a:latin typeface="Calibri" pitchFamily="34" charset="0"/>
            </a:endParaRPr>
          </a:p>
          <a:p>
            <a:r>
              <a:rPr lang="en-US" sz="1200" b="1" dirty="0" smtClean="0">
                <a:latin typeface="Calibri" pitchFamily="34" charset="0"/>
              </a:rPr>
              <a:t>Where appropriate, attempts should be made to involve parents in the learning triggered by feedback</a:t>
            </a:r>
          </a:p>
          <a:p>
            <a:r>
              <a:rPr lang="en-US" sz="1200" dirty="0" smtClean="0">
                <a:latin typeface="Calibri" pitchFamily="34" charset="0"/>
              </a:rPr>
              <a:t>	The US Department</a:t>
            </a:r>
            <a:r>
              <a:rPr lang="en-US" sz="1200" baseline="0" dirty="0" smtClean="0">
                <a:latin typeface="Calibri" pitchFamily="34" charset="0"/>
              </a:rPr>
              <a:t> of Education has identified four things that we can do to improve student achievement. One of them is to continually communicate 	with parents. Formative assessments should be used to help in that communication. If parents know what needs to be learned, where their child is in 	that process, and what is going to happen next, they are much more vested in the learning process. </a:t>
            </a:r>
            <a:endParaRPr lang="en-US" sz="1200" dirty="0" smtClean="0">
              <a:latin typeface="Calibri" pitchFamily="34" charset="0"/>
            </a:endParaRPr>
          </a:p>
          <a:p>
            <a:endParaRPr lang="en-US" dirty="0"/>
          </a:p>
        </p:txBody>
      </p:sp>
      <p:sp>
        <p:nvSpPr>
          <p:cNvPr id="4" name="Slide Number Placeholder 3"/>
          <p:cNvSpPr>
            <a:spLocks noGrp="1"/>
          </p:cNvSpPr>
          <p:nvPr>
            <p:ph type="sldNum" sz="quarter" idx="10"/>
          </p:nvPr>
        </p:nvSpPr>
        <p:spPr/>
        <p:txBody>
          <a:bodyPr/>
          <a:lstStyle/>
          <a:p>
            <a:fld id="{9E24417C-2C01-49BE-813A-6E161D1DC121}" type="slidenum">
              <a:rPr lang="en-US" smtClean="0"/>
              <a:pPr/>
              <a:t>15</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200" dirty="0" smtClean="0"/>
              <a:t>Engage students in the process</a:t>
            </a:r>
          </a:p>
          <a:p>
            <a:r>
              <a:rPr lang="en-US" sz="1200" dirty="0" smtClean="0">
                <a:latin typeface="Calibri" pitchFamily="34" charset="0"/>
              </a:rPr>
              <a:t>The use of formative assessments provides a great opportunity for</a:t>
            </a:r>
            <a:r>
              <a:rPr lang="en-US" sz="1200" baseline="0" dirty="0" smtClean="0">
                <a:latin typeface="Calibri" pitchFamily="34" charset="0"/>
              </a:rPr>
              <a:t> students to become actively involved in their own learning. </a:t>
            </a:r>
            <a:endParaRPr lang="en-US" sz="1200" dirty="0" smtClean="0">
              <a:latin typeface="Calibri" pitchFamily="34" charset="0"/>
            </a:endParaRPr>
          </a:p>
          <a:p>
            <a:endParaRPr lang="en-US" sz="1200" dirty="0" smtClean="0">
              <a:latin typeface="Calibri" pitchFamily="34" charset="0"/>
            </a:endParaRPr>
          </a:p>
          <a:p>
            <a:r>
              <a:rPr lang="en-US" sz="1200" b="1" dirty="0" smtClean="0">
                <a:latin typeface="Calibri" pitchFamily="34" charset="0"/>
              </a:rPr>
              <a:t>Teachers must create an environment where students feel that they are partners in the learning process</a:t>
            </a:r>
          </a:p>
          <a:p>
            <a:r>
              <a:rPr lang="en-US" sz="1200" dirty="0" smtClean="0">
                <a:latin typeface="Calibri" pitchFamily="34" charset="0"/>
              </a:rPr>
              <a:t>	Formative assessments allow students to know more about their learning</a:t>
            </a:r>
            <a:r>
              <a:rPr lang="en-US" sz="1200" baseline="0" dirty="0" smtClean="0">
                <a:latin typeface="Calibri" pitchFamily="34" charset="0"/>
              </a:rPr>
              <a:t> than almost any other technique we can use. The constant flow of data is 	essential if students are to see themselves as your partner in their learning.</a:t>
            </a:r>
            <a:endParaRPr lang="en-US" sz="1200" dirty="0" smtClean="0">
              <a:latin typeface="Calibri" pitchFamily="34" charset="0"/>
            </a:endParaRPr>
          </a:p>
          <a:p>
            <a:endParaRPr lang="en-US" sz="1200" dirty="0" smtClean="0">
              <a:latin typeface="Calibri" pitchFamily="34" charset="0"/>
            </a:endParaRPr>
          </a:p>
          <a:p>
            <a:r>
              <a:rPr lang="en-US" sz="1200" b="1" dirty="0" smtClean="0">
                <a:latin typeface="Calibri" pitchFamily="34" charset="0"/>
              </a:rPr>
              <a:t>The should reflect on their learning and be able to articulate where they are and what needs to be accomplished next</a:t>
            </a:r>
          </a:p>
          <a:p>
            <a:r>
              <a:rPr lang="en-US" sz="1200" dirty="0" smtClean="0">
                <a:latin typeface="Calibri" pitchFamily="34" charset="0"/>
              </a:rPr>
              <a:t>	We have discussed this before and it is useful to re-state</a:t>
            </a:r>
            <a:r>
              <a:rPr lang="en-US" sz="1200" baseline="0" dirty="0" smtClean="0">
                <a:latin typeface="Calibri" pitchFamily="34" charset="0"/>
              </a:rPr>
              <a:t> it here. Formative assessments provide the data/information that students need to be able to 	explain to you – and their parents – where they are (in relationship to the standard) and what THEY need to do to move on. If they can’t do that then 	they really aren’t completely engaged in the process</a:t>
            </a:r>
            <a:endParaRPr lang="en-US" sz="1200" dirty="0" smtClean="0">
              <a:latin typeface="Calibri" pitchFamily="34" charset="0"/>
            </a:endParaRPr>
          </a:p>
          <a:p>
            <a:endParaRPr lang="en-US" sz="1200" dirty="0" smtClean="0">
              <a:latin typeface="Calibri" pitchFamily="34" charset="0"/>
            </a:endParaRPr>
          </a:p>
          <a:p>
            <a:r>
              <a:rPr lang="en-US" sz="1200" b="1" dirty="0" smtClean="0">
                <a:latin typeface="Calibri" pitchFamily="34" charset="0"/>
              </a:rPr>
              <a:t>Work with other students – not necessarily at the same level of understanding</a:t>
            </a:r>
          </a:p>
          <a:p>
            <a:r>
              <a:rPr lang="en-US" sz="1200" dirty="0" smtClean="0">
                <a:latin typeface="Calibri" pitchFamily="34" charset="0"/>
              </a:rPr>
              <a:t>	A</a:t>
            </a:r>
            <a:r>
              <a:rPr lang="en-US" sz="1200" baseline="0" dirty="0" smtClean="0">
                <a:latin typeface="Calibri" pitchFamily="34" charset="0"/>
              </a:rPr>
              <a:t>n important part of formative assessment is that students acquire the vocabulary necessary to communicate with other students about their learning. 	If students know where they are and where they are going – then they have some of the skills necessary to help other students in that process. The 	great thing is that with this sense of shared responsibility, making everyone a part of learning.</a:t>
            </a:r>
          </a:p>
          <a:p>
            <a:endParaRPr lang="en-US" sz="1200" dirty="0" smtClean="0">
              <a:latin typeface="Calibri" pitchFamily="34" charset="0"/>
            </a:endParaRPr>
          </a:p>
          <a:p>
            <a:r>
              <a:rPr lang="en-US" sz="1200" b="1" dirty="0" smtClean="0">
                <a:latin typeface="Calibri" pitchFamily="34" charset="0"/>
              </a:rPr>
              <a:t>Students track their learning</a:t>
            </a:r>
          </a:p>
          <a:p>
            <a:r>
              <a:rPr lang="en-US" sz="1200" dirty="0" smtClean="0">
                <a:latin typeface="Calibri" pitchFamily="34" charset="0"/>
              </a:rPr>
              <a:t>	The second finding of the US Department of Education to improve student achievement is that students should track and monitor their</a:t>
            </a:r>
            <a:r>
              <a:rPr lang="en-US" sz="1200" baseline="0" dirty="0" smtClean="0">
                <a:latin typeface="Calibri" pitchFamily="34" charset="0"/>
              </a:rPr>
              <a:t> own learning. 	They can only do this if they know what that target is, know where they are, and where they need to go – all of which is part of formative assessment.</a:t>
            </a:r>
            <a:endParaRPr lang="en-US" sz="1200" dirty="0" smtClean="0">
              <a:latin typeface="Calibri" pitchFamily="34" charset="0"/>
            </a:endParaRPr>
          </a:p>
          <a:p>
            <a:endParaRPr lang="en-US" sz="1200" dirty="0" smtClean="0">
              <a:latin typeface="Calibri" pitchFamily="34" charset="0"/>
            </a:endParaRPr>
          </a:p>
        </p:txBody>
      </p:sp>
      <p:sp>
        <p:nvSpPr>
          <p:cNvPr id="4" name="Slide Number Placeholder 3"/>
          <p:cNvSpPr>
            <a:spLocks noGrp="1"/>
          </p:cNvSpPr>
          <p:nvPr>
            <p:ph type="sldNum" sz="quarter" idx="10"/>
          </p:nvPr>
        </p:nvSpPr>
        <p:spPr/>
        <p:txBody>
          <a:bodyPr/>
          <a:lstStyle/>
          <a:p>
            <a:fld id="{9E24417C-2C01-49BE-813A-6E161D1DC121}" type="slidenum">
              <a:rPr lang="en-US" smtClean="0"/>
              <a:pPr/>
              <a:t>16</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200" b="1" dirty="0" smtClean="0"/>
              <a:t>Provide time, support, and instruction in order for students to adjust, implement, and process their learning</a:t>
            </a:r>
          </a:p>
          <a:p>
            <a:endParaRPr lang="en-US" sz="1200" dirty="0" smtClean="0"/>
          </a:p>
          <a:p>
            <a:r>
              <a:rPr lang="en-US" sz="1200" dirty="0" smtClean="0"/>
              <a:t>The fifth element that</a:t>
            </a:r>
            <a:r>
              <a:rPr lang="en-US" sz="1200" baseline="0" dirty="0" smtClean="0"/>
              <a:t> we are going to talk about is TIME – the one thing all of us complain that we have too little of and SUPPORT which, really, all of us need. As a part of the US Department of Education study that I have mentioned previously, the third element that supports improved achievement is to: </a:t>
            </a:r>
          </a:p>
          <a:p>
            <a:r>
              <a:rPr lang="en-US" sz="1200" baseline="0" dirty="0" smtClean="0"/>
              <a:t>Follow direct instruction by time to practice and apply with support from the teacher.</a:t>
            </a:r>
            <a:endParaRPr lang="en-US" sz="1200" dirty="0" smtClean="0"/>
          </a:p>
          <a:p>
            <a:endParaRPr lang="en-US" sz="1200" dirty="0" smtClean="0"/>
          </a:p>
          <a:p>
            <a:r>
              <a:rPr lang="en-US" b="1" dirty="0" smtClean="0"/>
              <a:t>Follow assessments with time to practice</a:t>
            </a:r>
          </a:p>
          <a:p>
            <a:r>
              <a:rPr lang="en-US" dirty="0" smtClean="0"/>
              <a:t>	Once</a:t>
            </a:r>
            <a:r>
              <a:rPr lang="en-US" baseline="0" dirty="0" smtClean="0"/>
              <a:t> an assessment is given, students should have time to practice.  The natural inclination is to move forward because of everything that needs to be 	“covered” but if formative assessments are going to be successful – we need to go slow to go fast. </a:t>
            </a:r>
            <a:endParaRPr lang="en-US" dirty="0" smtClean="0"/>
          </a:p>
          <a:p>
            <a:r>
              <a:rPr lang="en-US" dirty="0" smtClean="0"/>
              <a:t>	</a:t>
            </a:r>
          </a:p>
          <a:p>
            <a:r>
              <a:rPr lang="en-US" b="1" dirty="0" smtClean="0"/>
              <a:t>Make sure additional (and different) instruction is provided</a:t>
            </a:r>
          </a:p>
          <a:p>
            <a:r>
              <a:rPr lang="en-US" dirty="0" smtClean="0"/>
              <a:t>	Formative assessments should give us the data we need to</a:t>
            </a:r>
            <a:r>
              <a:rPr lang="en-US" baseline="0" dirty="0" smtClean="0"/>
              <a:t> differentiate instruction. This individualized instruction is important in order to help 	struggling students </a:t>
            </a:r>
            <a:r>
              <a:rPr lang="en-US" dirty="0" smtClean="0"/>
              <a:t>	</a:t>
            </a:r>
          </a:p>
          <a:p>
            <a:endParaRPr lang="en-US" dirty="0" smtClean="0"/>
          </a:p>
          <a:p>
            <a:r>
              <a:rPr lang="en-US" b="1" dirty="0" smtClean="0"/>
              <a:t>Work with students independently and in small groups</a:t>
            </a:r>
          </a:p>
          <a:p>
            <a:r>
              <a:rPr lang="en-US" dirty="0" smtClean="0"/>
              <a:t>	Formative</a:t>
            </a:r>
            <a:r>
              <a:rPr lang="en-US" baseline="0" dirty="0" smtClean="0"/>
              <a:t> assessments should give us and our students the detailed information needed for us to be able to work with individual students or small 	groups. </a:t>
            </a:r>
            <a:endParaRPr lang="en-US" dirty="0" smtClean="0"/>
          </a:p>
          <a:p>
            <a:endParaRPr lang="en-US" dirty="0" smtClean="0"/>
          </a:p>
          <a:p>
            <a:r>
              <a:rPr lang="en-US" b="1" dirty="0" smtClean="0"/>
              <a:t>Clarify misconceptions and misunderstandings </a:t>
            </a:r>
          </a:p>
          <a:p>
            <a:r>
              <a:rPr lang="en-US" dirty="0" smtClean="0"/>
              <a:t>	While working with students we should use the formative assessment data to clarify misconceptions. If we know –</a:t>
            </a:r>
            <a:r>
              <a:rPr lang="en-US" baseline="0" dirty="0" smtClean="0"/>
              <a:t> almost immediately that a student or 	group of students does not fully understand a specific concept then it is important to make sure that that is clarified at that moment. The longer a 	misunderstanding or misconception stays in a child’s mind, the longer it will take us to adjust thinking</a:t>
            </a:r>
            <a:endParaRPr lang="en-US" dirty="0" smtClean="0"/>
          </a:p>
          <a:p>
            <a:endParaRPr lang="en-US" dirty="0" smtClean="0"/>
          </a:p>
          <a:p>
            <a:r>
              <a:rPr lang="en-US" b="1" dirty="0" smtClean="0"/>
              <a:t>Review what was taught in relation to its connection the target</a:t>
            </a:r>
          </a:p>
          <a:p>
            <a:r>
              <a:rPr lang="en-US" dirty="0" smtClean="0"/>
              <a:t>	Before moving on, use your</a:t>
            </a:r>
            <a:r>
              <a:rPr lang="en-US" baseline="0" dirty="0" smtClean="0"/>
              <a:t> discussions with students, their verbalizing their learning, etc. to review what has been taught – essentially instructional 	reflection. Engage students in that conversation and make sure the discussion revolves around that target established by the standard</a:t>
            </a:r>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9E24417C-2C01-49BE-813A-6E161D1DC121}" type="slidenum">
              <a:rPr lang="en-US" smtClean="0"/>
              <a:pPr/>
              <a:t>17</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have several</a:t>
            </a:r>
            <a:r>
              <a:rPr lang="en-US" baseline="0" dirty="0" smtClean="0"/>
              <a:t> rubrics that can be used in identifying where you are in your use and application of formative assessments.</a:t>
            </a:r>
          </a:p>
          <a:p>
            <a:endParaRPr lang="en-US" baseline="0" dirty="0" smtClean="0"/>
          </a:p>
          <a:p>
            <a:r>
              <a:rPr lang="en-US" baseline="0" dirty="0" smtClean="0"/>
              <a:t>- Just go over each and discuss where they are.</a:t>
            </a:r>
            <a:endParaRPr lang="en-US" dirty="0"/>
          </a:p>
        </p:txBody>
      </p:sp>
      <p:sp>
        <p:nvSpPr>
          <p:cNvPr id="4" name="Slide Number Placeholder 3"/>
          <p:cNvSpPr>
            <a:spLocks noGrp="1"/>
          </p:cNvSpPr>
          <p:nvPr>
            <p:ph type="sldNum" sz="quarter" idx="10"/>
          </p:nvPr>
        </p:nvSpPr>
        <p:spPr/>
        <p:txBody>
          <a:bodyPr/>
          <a:lstStyle/>
          <a:p>
            <a:fld id="{9E24417C-2C01-49BE-813A-6E161D1DC121}" type="slidenum">
              <a:rPr lang="en-US" smtClean="0"/>
              <a:pPr/>
              <a:t>18</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slide was</a:t>
            </a:r>
            <a:r>
              <a:rPr lang="en-US" baseline="0" dirty="0" smtClean="0"/>
              <a:t> developed to look at some strategies – if you have time you can go over this.</a:t>
            </a:r>
          </a:p>
          <a:p>
            <a:endParaRPr lang="en-US" baseline="0" dirty="0" smtClean="0"/>
          </a:p>
          <a:p>
            <a:r>
              <a:rPr lang="en-US" dirty="0" smtClean="0"/>
              <a:t>I would just discuss</a:t>
            </a:r>
            <a:r>
              <a:rPr lang="en-US" baseline="0" dirty="0" smtClean="0"/>
              <a:t> each and then ask them if they use any specific strategies.</a:t>
            </a:r>
            <a:endParaRPr lang="en-US" dirty="0"/>
          </a:p>
        </p:txBody>
      </p:sp>
      <p:sp>
        <p:nvSpPr>
          <p:cNvPr id="4" name="Slide Number Placeholder 3"/>
          <p:cNvSpPr>
            <a:spLocks noGrp="1"/>
          </p:cNvSpPr>
          <p:nvPr>
            <p:ph type="sldNum" sz="quarter" idx="10"/>
          </p:nvPr>
        </p:nvSpPr>
        <p:spPr/>
        <p:txBody>
          <a:bodyPr/>
          <a:lstStyle/>
          <a:p>
            <a:fld id="{9E24417C-2C01-49BE-813A-6E161D1DC121}" type="slidenum">
              <a:rPr lang="en-US" smtClean="0"/>
              <a:pPr/>
              <a:t>19</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 we are going to use formative assessments</a:t>
            </a:r>
            <a:r>
              <a:rPr lang="en-US" baseline="0" dirty="0" smtClean="0"/>
              <a:t> effectively there are four things we need.</a:t>
            </a:r>
          </a:p>
          <a:p>
            <a:endParaRPr lang="en-US" baseline="0" dirty="0" smtClean="0"/>
          </a:p>
          <a:p>
            <a:pPr marL="228600" indent="-228600">
              <a:buAutoNum type="arabicPeriod"/>
            </a:pPr>
            <a:r>
              <a:rPr lang="en-US" baseline="0" dirty="0" smtClean="0"/>
              <a:t>Obviously we need to know what needs to be taught – what the standards say, etc. without that this whole thing collapses. </a:t>
            </a:r>
          </a:p>
          <a:p>
            <a:pPr marL="228600" indent="-228600">
              <a:buAutoNum type="arabicPeriod"/>
            </a:pPr>
            <a:r>
              <a:rPr lang="en-US" baseline="0" dirty="0" smtClean="0"/>
              <a:t>If formative assessments indicate that our teaching didn’t meet the needs of our students we need to have something else in our toolkit that can be used as an alternative. </a:t>
            </a:r>
          </a:p>
          <a:p>
            <a:pPr marL="228600" indent="-228600">
              <a:buAutoNum type="arabicPeriod"/>
            </a:pPr>
            <a:r>
              <a:rPr lang="en-US" dirty="0" smtClean="0"/>
              <a:t>What has come before makes a huge impact</a:t>
            </a:r>
            <a:r>
              <a:rPr lang="en-US" baseline="0" dirty="0" smtClean="0"/>
              <a:t> on what and how our students can approach a specific skill or concept. The more we know about what their voyage looks like the more likely we will meet them where they are</a:t>
            </a:r>
          </a:p>
          <a:p>
            <a:pPr marL="228600" indent="-228600">
              <a:buAutoNum type="arabicPeriod"/>
            </a:pPr>
            <a:r>
              <a:rPr lang="en-US" baseline="0" dirty="0" smtClean="0"/>
              <a:t>Know different assessment strategies means we can assess student learning in a variety of ways – each giving us more or different information.</a:t>
            </a:r>
            <a:endParaRPr lang="en-US" dirty="0"/>
          </a:p>
        </p:txBody>
      </p:sp>
      <p:sp>
        <p:nvSpPr>
          <p:cNvPr id="4" name="Slide Number Placeholder 3"/>
          <p:cNvSpPr>
            <a:spLocks noGrp="1"/>
          </p:cNvSpPr>
          <p:nvPr>
            <p:ph type="sldNum" sz="quarter" idx="10"/>
          </p:nvPr>
        </p:nvSpPr>
        <p:spPr/>
        <p:txBody>
          <a:bodyPr/>
          <a:lstStyle/>
          <a:p>
            <a:fld id="{9E24417C-2C01-49BE-813A-6E161D1DC121}" type="slidenum">
              <a:rPr lang="en-US" smtClean="0"/>
              <a:pPr/>
              <a:t>20</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218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167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198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867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r>
              <a:rPr lang="en-US" sz="1000" b="1" i="1" smtClean="0">
                <a:latin typeface="Times New Roman" pitchFamily="18" charset="0"/>
              </a:rPr>
              <a:t>Slide 17 (Activity #3)</a:t>
            </a:r>
          </a:p>
          <a:p>
            <a:pPr>
              <a:spcBef>
                <a:spcPct val="0"/>
              </a:spcBef>
            </a:pPr>
            <a:endParaRPr lang="en-US" sz="1000" b="1" i="1" smtClean="0">
              <a:latin typeface="Times New Roman" pitchFamily="18" charset="0"/>
            </a:endParaRPr>
          </a:p>
          <a:p>
            <a:pPr>
              <a:spcBef>
                <a:spcPct val="0"/>
              </a:spcBef>
            </a:pPr>
            <a:r>
              <a:rPr lang="en-US" sz="1000" smtClean="0">
                <a:latin typeface="Times New Roman" pitchFamily="18" charset="0"/>
              </a:rPr>
              <a:t>This is an important point to make. Because there are so many different uses of the term “formative assessment,” there is some confusion about what is and isn’t formative, and many people believe it is the assessment itself that is formative or summative. </a:t>
            </a:r>
          </a:p>
        </p:txBody>
      </p:sp>
      <p:sp>
        <p:nvSpPr>
          <p:cNvPr id="28675"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defTabSz="915988" eaLnBrk="0" fontAlgn="base" hangingPunct="0">
              <a:spcBef>
                <a:spcPct val="0"/>
              </a:spcBef>
              <a:spcAft>
                <a:spcPct val="0"/>
              </a:spcAft>
            </a:pPr>
            <a:fld id="{A74CFA5E-0614-484D-8037-CFB0884BD208}" type="slidenum">
              <a:rPr lang="en-US">
                <a:latin typeface="Times New Roman" pitchFamily="18" charset="0"/>
                <a:ea typeface="MS PGothic" pitchFamily="34" charset="-128"/>
                <a:cs typeface="Arial" charset="0"/>
              </a:rPr>
              <a:pPr defTabSz="915988" eaLnBrk="0" fontAlgn="base" hangingPunct="0">
                <a:spcBef>
                  <a:spcPct val="0"/>
                </a:spcBef>
                <a:spcAft>
                  <a:spcPct val="0"/>
                </a:spcAft>
              </a:pPr>
              <a:t>8</a:t>
            </a:fld>
            <a:endParaRPr lang="en-US">
              <a:latin typeface="Times New Roman" pitchFamily="18" charset="0"/>
              <a:ea typeface="MS PGothic" pitchFamily="34" charset="-128"/>
              <a:cs typeface="Arial" charset="0"/>
            </a:endParaRPr>
          </a:p>
        </p:txBody>
      </p:sp>
      <p:sp>
        <p:nvSpPr>
          <p:cNvPr id="28676"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5988" eaLnBrk="0" fontAlgn="base" hangingPunct="0">
              <a:spcBef>
                <a:spcPct val="0"/>
              </a:spcBef>
              <a:spcAft>
                <a:spcPct val="0"/>
              </a:spcAft>
            </a:pPr>
            <a:r>
              <a:rPr lang="en-US" sz="1000" smtClean="0">
                <a:latin typeface="Garamond" pitchFamily="18" charset="0"/>
                <a:ea typeface="MS PGothic" pitchFamily="34" charset="-128"/>
                <a:cs typeface="Arial" charset="0"/>
              </a:rPr>
              <a:t>© 2010 Pearson Assessment Training Institute, Portland, OR www.assessmentinst.com</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baseline="0" dirty="0" smtClean="0"/>
              <a:t>(Click to see the text in italics)</a:t>
            </a:r>
          </a:p>
          <a:p>
            <a:r>
              <a:rPr lang="en-US" baseline="0" dirty="0" smtClean="0"/>
              <a:t>Before I go any further I want to say that there is no such thing as a formative assessment. It is how you USE the assessment that makes it either formative or summative. If you give a short quiz, grade it, hand it back to the students, and move on – it is a summative assessment. The key here is that formative assessments INFORM both us and the students and allows both groups to make decisions on where they are how they should proceed.</a:t>
            </a:r>
            <a:endParaRPr lang="en-US" dirty="0" smtClean="0"/>
          </a:p>
          <a:p>
            <a:endParaRPr lang="en-US" dirty="0" smtClean="0"/>
          </a:p>
          <a:p>
            <a:r>
              <a:rPr lang="en-US" b="1" dirty="0" smtClean="0">
                <a:latin typeface="Calibri" pitchFamily="34" charset="0"/>
              </a:rPr>
              <a:t>Not the same as “ongoing” assessments</a:t>
            </a:r>
          </a:p>
          <a:p>
            <a:r>
              <a:rPr lang="en-US" dirty="0" smtClean="0">
                <a:latin typeface="Calibri" pitchFamily="34" charset="0"/>
              </a:rPr>
              <a:t>If</a:t>
            </a:r>
            <a:r>
              <a:rPr lang="en-US" baseline="0" dirty="0" smtClean="0">
                <a:latin typeface="Calibri" pitchFamily="34" charset="0"/>
              </a:rPr>
              <a:t> you give a lot of quizzes that doesn’t mean your are formatively assessing students – it means you are giving a lot of summative assessments. That is unless you are using those quizzes as data to inform your teaching and your students learning. </a:t>
            </a:r>
            <a:endParaRPr lang="en-US" dirty="0" smtClean="0">
              <a:latin typeface="Calibri" pitchFamily="34" charset="0"/>
            </a:endParaRPr>
          </a:p>
          <a:p>
            <a:r>
              <a:rPr lang="en-US" dirty="0" smtClean="0">
                <a:latin typeface="Calibri" pitchFamily="34" charset="0"/>
              </a:rPr>
              <a:t>	</a:t>
            </a:r>
          </a:p>
          <a:p>
            <a:r>
              <a:rPr lang="en-US" b="1" dirty="0" smtClean="0">
                <a:latin typeface="Calibri" pitchFamily="34" charset="0"/>
              </a:rPr>
              <a:t>Not</a:t>
            </a:r>
            <a:r>
              <a:rPr lang="en-US" b="1" baseline="0" dirty="0" smtClean="0">
                <a:latin typeface="Calibri" pitchFamily="34" charset="0"/>
              </a:rPr>
              <a:t> just </a:t>
            </a:r>
            <a:r>
              <a:rPr lang="en-US" b="1" dirty="0" smtClean="0">
                <a:latin typeface="Calibri" pitchFamily="34" charset="0"/>
              </a:rPr>
              <a:t>“small” assessments</a:t>
            </a:r>
          </a:p>
          <a:p>
            <a:r>
              <a:rPr lang="en-US" dirty="0" smtClean="0">
                <a:latin typeface="Calibri" pitchFamily="34" charset="0"/>
              </a:rPr>
              <a:t>Formative</a:t>
            </a:r>
            <a:r>
              <a:rPr lang="en-US" baseline="0" dirty="0" smtClean="0">
                <a:latin typeface="Calibri" pitchFamily="34" charset="0"/>
              </a:rPr>
              <a:t> is not determined by the size of the assessment – again it is how it is used. </a:t>
            </a:r>
            <a:endParaRPr lang="en-US" dirty="0" smtClean="0">
              <a:latin typeface="Calibri" pitchFamily="34" charset="0"/>
            </a:endParaRPr>
          </a:p>
          <a:p>
            <a:endParaRPr lang="en-US" dirty="0" smtClean="0">
              <a:latin typeface="Calibri" pitchFamily="34" charset="0"/>
            </a:endParaRPr>
          </a:p>
          <a:p>
            <a:r>
              <a:rPr lang="en-US" b="1" dirty="0" smtClean="0">
                <a:latin typeface="Calibri" pitchFamily="34" charset="0"/>
              </a:rPr>
              <a:t>Must be frequent </a:t>
            </a:r>
          </a:p>
          <a:p>
            <a:r>
              <a:rPr lang="en-US" dirty="0" smtClean="0">
                <a:latin typeface="Calibri" pitchFamily="34" charset="0"/>
              </a:rPr>
              <a:t>Formative</a:t>
            </a:r>
            <a:r>
              <a:rPr lang="en-US" baseline="0" dirty="0" smtClean="0">
                <a:latin typeface="Calibri" pitchFamily="34" charset="0"/>
              </a:rPr>
              <a:t> assessments must be given throughout the learning process – some informal assessments could be used daily – others several times a week. If you give assessments every three weeks in a nine week time frame – that is insufficient data to make it formative</a:t>
            </a:r>
            <a:endParaRPr lang="en-US" dirty="0" smtClean="0">
              <a:latin typeface="Calibri" pitchFamily="34" charset="0"/>
            </a:endParaRPr>
          </a:p>
          <a:p>
            <a:endParaRPr lang="en-US" dirty="0" smtClean="0">
              <a:latin typeface="Calibri" pitchFamily="34" charset="0"/>
            </a:endParaRPr>
          </a:p>
          <a:p>
            <a:r>
              <a:rPr lang="en-US" b="1" dirty="0" smtClean="0">
                <a:latin typeface="Calibri" pitchFamily="34" charset="0"/>
              </a:rPr>
              <a:t>Need to be specific in the feedback provided</a:t>
            </a:r>
          </a:p>
          <a:p>
            <a:r>
              <a:rPr lang="en-US" dirty="0" smtClean="0">
                <a:latin typeface="Calibri" pitchFamily="34" charset="0"/>
              </a:rPr>
              <a:t>A “B+” on an assessment is too vague to help you or your students.</a:t>
            </a:r>
            <a:r>
              <a:rPr lang="en-US" baseline="0" dirty="0" smtClean="0">
                <a:latin typeface="Calibri" pitchFamily="34" charset="0"/>
              </a:rPr>
              <a:t> In fact grades really are not important in formative assessments – how you score those assessments is far more important. What critical is that the student must have a very clear understanding of how they are doing – based on where they need to go – that requires feedback from you.</a:t>
            </a:r>
          </a:p>
          <a:p>
            <a:endParaRPr lang="en-US" dirty="0" smtClean="0">
              <a:latin typeface="Calibri" pitchFamily="34" charset="0"/>
            </a:endParaRPr>
          </a:p>
          <a:p>
            <a:r>
              <a:rPr lang="en-US" b="1" dirty="0" smtClean="0">
                <a:latin typeface="Calibri" pitchFamily="34" charset="0"/>
              </a:rPr>
              <a:t>Should be directly related to skills/knowledge</a:t>
            </a:r>
          </a:p>
          <a:p>
            <a:r>
              <a:rPr lang="en-US" dirty="0" smtClean="0">
                <a:latin typeface="Calibri" pitchFamily="34" charset="0"/>
              </a:rPr>
              <a:t>Everything is about what students need to know and be able to do. Formative assessments must directly relate</a:t>
            </a:r>
            <a:r>
              <a:rPr lang="en-US" baseline="0" dirty="0" smtClean="0">
                <a:latin typeface="Calibri" pitchFamily="34" charset="0"/>
              </a:rPr>
              <a:t> to specific skills students are working on and the content they are learning. </a:t>
            </a:r>
          </a:p>
          <a:p>
            <a:endParaRPr lang="en-US" dirty="0" smtClean="0">
              <a:latin typeface="Calibri" pitchFamily="34" charset="0"/>
            </a:endParaRPr>
          </a:p>
          <a:p>
            <a:r>
              <a:rPr lang="en-US" b="1" dirty="0" smtClean="0">
                <a:latin typeface="Calibri" pitchFamily="34" charset="0"/>
              </a:rPr>
              <a:t>Not just comprehension – but understanding</a:t>
            </a:r>
          </a:p>
          <a:p>
            <a:r>
              <a:rPr lang="en-US" dirty="0" smtClean="0"/>
              <a:t>Understanding goes</a:t>
            </a:r>
            <a:r>
              <a:rPr lang="en-US" baseline="0" dirty="0" smtClean="0"/>
              <a:t> much deeper than comprehension. This is key in formative assessment. We are not just looking at how students did on a test but do they understand the concepts that lie beneath comprehension. For example – a student may be able to define “gravity” but do they understand the principals behind that concept and can they apply it?  </a:t>
            </a:r>
            <a:endParaRPr lang="en-US" dirty="0"/>
          </a:p>
        </p:txBody>
      </p:sp>
      <p:sp>
        <p:nvSpPr>
          <p:cNvPr id="4" name="Slide Number Placeholder 3"/>
          <p:cNvSpPr>
            <a:spLocks noGrp="1"/>
          </p:cNvSpPr>
          <p:nvPr>
            <p:ph type="sldNum" sz="quarter" idx="10"/>
          </p:nvPr>
        </p:nvSpPr>
        <p:spPr/>
        <p:txBody>
          <a:bodyPr/>
          <a:lstStyle/>
          <a:p>
            <a:fld id="{9E24417C-2C01-49BE-813A-6E161D1DC121}" type="slidenum">
              <a:rPr lang="en-US" smtClean="0"/>
              <a:pPr/>
              <a:t>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defTabSz="915988" eaLnBrk="0" fontAlgn="base" hangingPunct="0">
              <a:spcBef>
                <a:spcPct val="0"/>
              </a:spcBef>
              <a:spcAft>
                <a:spcPct val="0"/>
              </a:spcAft>
            </a:pPr>
            <a:fld id="{6A84D119-2E38-4B5E-ADB5-5FFBB185E8BF}" type="slidenum">
              <a:rPr lang="en-US">
                <a:latin typeface="Times New Roman" pitchFamily="18" charset="0"/>
                <a:ea typeface="MS PGothic" pitchFamily="34" charset="-128"/>
                <a:cs typeface="Arial" charset="0"/>
              </a:rPr>
              <a:pPr defTabSz="915988" eaLnBrk="0" fontAlgn="base" hangingPunct="0">
                <a:spcBef>
                  <a:spcPct val="0"/>
                </a:spcBef>
                <a:spcAft>
                  <a:spcPct val="0"/>
                </a:spcAft>
              </a:pPr>
              <a:t>10</a:t>
            </a:fld>
            <a:endParaRPr lang="en-US">
              <a:latin typeface="Times New Roman" pitchFamily="18" charset="0"/>
              <a:ea typeface="MS PGothic" pitchFamily="34" charset="-128"/>
              <a:cs typeface="Arial" charset="0"/>
            </a:endParaRPr>
          </a:p>
        </p:txBody>
      </p:sp>
      <p:sp>
        <p:nvSpPr>
          <p:cNvPr id="3481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481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r>
              <a:rPr lang="en-US" sz="1000" b="1" i="1" smtClean="0">
                <a:latin typeface="Times New Roman" pitchFamily="18" charset="0"/>
              </a:rPr>
              <a:t>Slide 24 (Activity #6)</a:t>
            </a:r>
          </a:p>
          <a:p>
            <a:pPr>
              <a:spcBef>
                <a:spcPct val="0"/>
              </a:spcBef>
            </a:pPr>
            <a:endParaRPr lang="en-US" sz="1000" smtClean="0">
              <a:latin typeface="Times New Roman" pitchFamily="18" charset="0"/>
            </a:endParaRPr>
          </a:p>
          <a:p>
            <a:pPr>
              <a:spcBef>
                <a:spcPct val="0"/>
              </a:spcBef>
            </a:pPr>
            <a:r>
              <a:rPr lang="en-US" sz="1000" smtClean="0">
                <a:latin typeface="Times New Roman" pitchFamily="18" charset="0"/>
              </a:rPr>
              <a:t>This list comes from Chapter 1 of the book </a:t>
            </a:r>
            <a:r>
              <a:rPr lang="en-US" sz="1000" i="1" smtClean="0">
                <a:latin typeface="Times New Roman" pitchFamily="18" charset="0"/>
              </a:rPr>
              <a:t>Seven Strategies of Assessment </a:t>
            </a:r>
            <a:r>
              <a:rPr lang="en-US" sz="1000" smtClean="0">
                <a:latin typeface="Times New Roman" pitchFamily="18" charset="0"/>
              </a:rPr>
              <a:t>for</a:t>
            </a:r>
            <a:r>
              <a:rPr lang="en-US" sz="1000" i="1" smtClean="0">
                <a:latin typeface="Times New Roman" pitchFamily="18" charset="0"/>
              </a:rPr>
              <a:t> Learning, </a:t>
            </a:r>
            <a:r>
              <a:rPr lang="en-US" sz="1000" smtClean="0">
                <a:latin typeface="Times New Roman" pitchFamily="18" charset="0"/>
              </a:rPr>
              <a:t>page 9. You can use it to debrief the discussion of teacher information needs, comparing what they said to this list and noting similarities.</a:t>
            </a:r>
          </a:p>
          <a:p>
            <a:pPr>
              <a:spcBef>
                <a:spcPct val="0"/>
              </a:spcBef>
            </a:pPr>
            <a:endParaRPr lang="en-US" sz="1000" smtClean="0">
              <a:latin typeface="Times New Roman" pitchFamily="18" charset="0"/>
            </a:endParaRPr>
          </a:p>
        </p:txBody>
      </p:sp>
      <p:sp>
        <p:nvSpPr>
          <p:cNvPr id="34820" name="Footer Placeholder 4"/>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5988" eaLnBrk="0" fontAlgn="base" hangingPunct="0">
              <a:spcBef>
                <a:spcPct val="0"/>
              </a:spcBef>
              <a:spcAft>
                <a:spcPct val="0"/>
              </a:spcAft>
            </a:pPr>
            <a:r>
              <a:rPr lang="en-US" sz="1000" smtClean="0">
                <a:latin typeface="Garamond" pitchFamily="18" charset="0"/>
                <a:ea typeface="MS PGothic" pitchFamily="34" charset="-128"/>
                <a:cs typeface="Arial" charset="0"/>
              </a:rPr>
              <a:t>© 2010 Pearson Assessment Training Institute, Portland, OR www.assessmentinst.com</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a:p>
            <a:endParaRPr lang="en-US" dirty="0" smtClean="0"/>
          </a:p>
          <a:p>
            <a:r>
              <a:rPr lang="en-US" dirty="0" smtClean="0"/>
              <a:t>During this session we are</a:t>
            </a:r>
            <a:r>
              <a:rPr lang="en-US" baseline="0" dirty="0" smtClean="0"/>
              <a:t> going to discuss what we refer to as the five critical elements of formative assessment. I like to think of this really as formative teaching (click to see the title change). What we are trying to do is look at our day to day practice in a systematic way in order to ensure that our students are learning at their maximum capacity (potential). </a:t>
            </a:r>
          </a:p>
          <a:p>
            <a:endParaRPr lang="en-US" baseline="0" dirty="0" smtClean="0"/>
          </a:p>
          <a:p>
            <a:r>
              <a:rPr lang="en-US" baseline="0" dirty="0" smtClean="0"/>
              <a:t>In order to do this, we need a number of tools in our toolbox that we can pull out, when needed, to change our strategies, adjust materials, groups students, provide reinforcement and so on.  Today we are going to talk about five critical elements of formative assessment – but you may ask, “aren’t there a lot more than five?” or “why are these critical”?”  The answer to the first question is – yes – there are more than five but our review of the literature and the research on formative assessment over the past ten years identifies the five we are going to talk about today as critical for successful use of formative assessments. The last slide of this presentation provides a list of resources we used and we can discuss those at the end. </a:t>
            </a:r>
          </a:p>
          <a:p>
            <a:endParaRPr lang="en-US" baseline="0" dirty="0" smtClean="0"/>
          </a:p>
          <a:p>
            <a:r>
              <a:rPr lang="en-US" baseline="0" dirty="0" smtClean="0"/>
              <a:t>This session does not talk about how to create formative assessments or how to judge assessments. Those topics are for other work sessions which we do on-site.</a:t>
            </a:r>
            <a:endParaRPr lang="en-US" dirty="0"/>
          </a:p>
        </p:txBody>
      </p:sp>
      <p:sp>
        <p:nvSpPr>
          <p:cNvPr id="4" name="Slide Number Placeholder 3"/>
          <p:cNvSpPr>
            <a:spLocks noGrp="1"/>
          </p:cNvSpPr>
          <p:nvPr>
            <p:ph type="sldNum" sz="quarter" idx="10"/>
          </p:nvPr>
        </p:nvSpPr>
        <p:spPr/>
        <p:txBody>
          <a:bodyPr/>
          <a:lstStyle/>
          <a:p>
            <a:fld id="{9E24417C-2C01-49BE-813A-6E161D1DC121}" type="slidenum">
              <a:rPr lang="en-US" smtClean="0"/>
              <a:pPr/>
              <a:t>11</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Now we have a good idea of what needs to be accomplished. </a:t>
            </a:r>
          </a:p>
          <a:p>
            <a:r>
              <a:rPr lang="en-US" dirty="0" smtClean="0"/>
              <a:t>With that we can now approach formative assessment with a much higher</a:t>
            </a:r>
            <a:r>
              <a:rPr lang="en-US" baseline="0" dirty="0" smtClean="0"/>
              <a:t> degree of understanding for what students really need to know and be able to do.</a:t>
            </a:r>
          </a:p>
          <a:p>
            <a:endParaRPr lang="en-US" baseline="0" dirty="0" smtClean="0"/>
          </a:p>
          <a:p>
            <a:r>
              <a:rPr lang="en-US" dirty="0" smtClean="0"/>
              <a:t>Here are the FIVE</a:t>
            </a:r>
            <a:r>
              <a:rPr lang="en-US" baseline="0" dirty="0" smtClean="0"/>
              <a:t> CRITICAL ELEMENTS OF FORMATIVE ASSESSMENT and I am going to discuss each one in detail. </a:t>
            </a:r>
          </a:p>
        </p:txBody>
      </p:sp>
      <p:sp>
        <p:nvSpPr>
          <p:cNvPr id="4" name="Slide Number Placeholder 3"/>
          <p:cNvSpPr>
            <a:spLocks noGrp="1"/>
          </p:cNvSpPr>
          <p:nvPr>
            <p:ph type="sldNum" sz="quarter" idx="10"/>
          </p:nvPr>
        </p:nvSpPr>
        <p:spPr/>
        <p:txBody>
          <a:bodyPr/>
          <a:lstStyle/>
          <a:p>
            <a:fld id="{9E24417C-2C01-49BE-813A-6E161D1DC121}" type="slidenum">
              <a:rPr lang="en-US" smtClean="0"/>
              <a:pPr/>
              <a:t>12</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Calibri" pitchFamily="34" charset="0"/>
              </a:rPr>
              <a:t>Indicate how students are moving toward proficiency of a standard</a:t>
            </a:r>
          </a:p>
          <a:p>
            <a:endParaRPr lang="en-US" sz="1200" b="1" dirty="0" smtClean="0">
              <a:latin typeface="Calibri"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The skills and knowledge associated with the standard are clear and obtainable. </a:t>
            </a:r>
          </a:p>
          <a:p>
            <a:r>
              <a:rPr lang="en-US" dirty="0" smtClean="0"/>
              <a:t>	</a:t>
            </a:r>
            <a:r>
              <a:rPr lang="en-US" baseline="0" dirty="0" smtClean="0"/>
              <a:t>To do this those skill statements need to be clear AND obtainable. While all students need to be moving toward the same target, the skills can be 	altered so that certain students are working on a certain set of skills while others are working on more advanced skills.</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Students know where they are on the learning continuum – they know the target</a:t>
            </a:r>
          </a:p>
          <a:p>
            <a:r>
              <a:rPr lang="en-US" dirty="0" smtClean="0"/>
              <a:t>	With formative assessment it is essential that students know where they are in</a:t>
            </a:r>
            <a:r>
              <a:rPr lang="en-US" baseline="0" dirty="0" smtClean="0"/>
              <a:t> relationship to what needs to be accomplished – which should be 	DIRECTLY related to the standard. </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Students can identify what needs to be accomplished next</a:t>
            </a:r>
          </a:p>
          <a:p>
            <a:r>
              <a:rPr lang="en-US" dirty="0" smtClean="0"/>
              <a:t>	If you have a learning progression – and the students</a:t>
            </a:r>
            <a:r>
              <a:rPr lang="en-US" baseline="0" dirty="0" smtClean="0"/>
              <a:t> know what that looks like then the formative assessments will let them know what comes next. 	This will give them the context they need to understand why they are working on specific tasks – they will be able to see that if they don’t know A. 		then they not be able to do B. </a:t>
            </a:r>
            <a:endParaRPr lang="en-US" dirty="0"/>
          </a:p>
        </p:txBody>
      </p:sp>
      <p:sp>
        <p:nvSpPr>
          <p:cNvPr id="4" name="Slide Number Placeholder 3"/>
          <p:cNvSpPr>
            <a:spLocks noGrp="1"/>
          </p:cNvSpPr>
          <p:nvPr>
            <p:ph type="sldNum" sz="quarter" idx="10"/>
          </p:nvPr>
        </p:nvSpPr>
        <p:spPr/>
        <p:txBody>
          <a:bodyPr/>
          <a:lstStyle/>
          <a:p>
            <a:fld id="{9E24417C-2C01-49BE-813A-6E161D1DC121}" type="slidenum">
              <a:rPr lang="en-US" smtClean="0"/>
              <a:pPr/>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pic>
        <p:nvPicPr>
          <p:cNvPr id="10" name="Picture 9" descr="paperBackingColor.jpg"/>
          <p:cNvPicPr>
            <a:picLocks noChangeAspect="1"/>
          </p:cNvPicPr>
          <p:nvPr/>
        </p:nvPicPr>
        <p:blipFill>
          <a:blip r:embed="rId2"/>
          <a:srcRect l="469" t="13915"/>
          <a:stretch>
            <a:fillRect/>
          </a:stretch>
        </p:blipFill>
        <p:spPr>
          <a:xfrm>
            <a:off x="1613903" y="699248"/>
            <a:ext cx="5916194" cy="3837694"/>
          </a:xfrm>
          <a:prstGeom prst="rect">
            <a:avLst/>
          </a:prstGeom>
          <a:solidFill>
            <a:srgbClr val="FFFFFF">
              <a:shade val="85000"/>
            </a:srgbClr>
          </a:solidFill>
          <a:ln w="22225" cap="sq">
            <a:solidFill>
              <a:srgbClr val="FDFDFD"/>
            </a:solidFill>
            <a:miter lim="800000"/>
          </a:ln>
          <a:effectLst>
            <a:outerShdw blurRad="57150" dist="37500" dir="7560000" sy="98000" kx="80000" ky="63000" algn="tl" rotWithShape="0">
              <a:srgbClr val="000000">
                <a:alpha val="20000"/>
              </a:srgbClr>
            </a:outerShdw>
          </a:effectLst>
          <a:scene3d>
            <a:camera prst="orthographicFront"/>
            <a:lightRig rig="twoPt" dir="t">
              <a:rot lat="0" lon="0" rev="7200000"/>
            </a:lightRig>
          </a:scene3d>
          <a:sp3d prstMaterial="matte">
            <a:bevelT w="22860" h="12700"/>
            <a:contourClr>
              <a:srgbClr val="FFFFFF"/>
            </a:contourClr>
          </a:sp3d>
        </p:spPr>
      </p:pic>
      <p:sp>
        <p:nvSpPr>
          <p:cNvPr id="4" name="Date Placeholder 3"/>
          <p:cNvSpPr>
            <a:spLocks noGrp="1"/>
          </p:cNvSpPr>
          <p:nvPr>
            <p:ph type="dt" sz="half" idx="10"/>
          </p:nvPr>
        </p:nvSpPr>
        <p:spPr/>
        <p:txBody>
          <a:bodyPr/>
          <a:lstStyle/>
          <a:p>
            <a:fld id="{7CA22E98-318A-9F4E-A584-312041F785AF}" type="datetimeFigureOut">
              <a:rPr lang="en-US" smtClean="0"/>
              <a:t>2/23/15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8FB93-0A08-4E7D-8E63-9EFA29F1E093}" type="slidenum">
              <a:rPr lang="en-US" smtClean="0"/>
              <a:pPr/>
              <a:t>‹#›</a:t>
            </a:fld>
            <a:endParaRPr lang="en-US"/>
          </a:p>
        </p:txBody>
      </p:sp>
      <p:sp>
        <p:nvSpPr>
          <p:cNvPr id="2" name="Title 1"/>
          <p:cNvSpPr>
            <a:spLocks noGrp="1"/>
          </p:cNvSpPr>
          <p:nvPr>
            <p:ph type="ctrTitle"/>
          </p:nvPr>
        </p:nvSpPr>
        <p:spPr>
          <a:xfrm>
            <a:off x="1709569" y="1143000"/>
            <a:ext cx="5724862" cy="1846961"/>
          </a:xfrm>
        </p:spPr>
        <p:txBody>
          <a:bodyPr vert="horz" lIns="91440" tIns="45720" rIns="91440" bIns="45720" rtlCol="0" anchor="b" anchorCtr="0">
            <a:noAutofit/>
          </a:bodyPr>
          <a:lstStyle>
            <a:lvl1pPr algn="ctr" defTabSz="914400" rtl="0" eaLnBrk="1" latinLnBrk="0" hangingPunct="1">
              <a:spcBef>
                <a:spcPct val="0"/>
              </a:spcBef>
              <a:buNone/>
              <a:defRPr sz="6000" kern="1200">
                <a:solidFill>
                  <a:schemeClr val="bg2">
                    <a:lumMod val="75000"/>
                  </a:schemeClr>
                </a:solidFill>
                <a:effectLst>
                  <a:outerShdw blurRad="50800" dist="38100" dir="2700000" algn="tl"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1709569" y="2994212"/>
            <a:ext cx="5724862" cy="1007200"/>
          </a:xfrm>
        </p:spPr>
        <p:txBody>
          <a:bodyPr vert="horz" lIns="91440" tIns="45720" rIns="91440" bIns="45720" rtlCol="0">
            <a:normAutofit/>
          </a:bodyPr>
          <a:lstStyle>
            <a:lvl1pPr marL="0" indent="0" algn="ctr" defTabSz="914400" rtl="0" eaLnBrk="1" latinLnBrk="0" hangingPunct="1">
              <a:spcBef>
                <a:spcPts val="0"/>
              </a:spcBef>
              <a:buSzPct val="90000"/>
              <a:buFont typeface="Wingdings" pitchFamily="2" charset="2"/>
              <a:buNone/>
              <a:defRPr sz="2000" kern="1200">
                <a:solidFill>
                  <a:schemeClr val="bg2">
                    <a:lumMod val="75000"/>
                  </a:schemeClr>
                </a:solidFill>
                <a:effectLst>
                  <a:outerShdw blurRad="50800" dist="38100" dir="2700000" algn="tl" rotWithShape="0">
                    <a:prstClr val="black">
                      <a:alpha val="40000"/>
                    </a:prstClr>
                  </a:outerShdw>
                </a:effectLst>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7CA22E98-318A-9F4E-A584-312041F785AF}" type="datetimeFigureOut">
              <a:rPr lang="en-US" smtClean="0"/>
              <a:t>2/23/15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ABAAB72-5FBE-E74E-96B4-16B6BA6BD69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A22E98-318A-9F4E-A584-312041F785AF}" type="datetimeFigureOut">
              <a:rPr lang="en-US" smtClean="0"/>
              <a:t>2/23/15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ABAAB72-5FBE-E74E-96B4-16B6BA6BD691}"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10363" y="1143000"/>
            <a:ext cx="3807662" cy="1341344"/>
          </a:xfrm>
        </p:spPr>
        <p:txBody>
          <a:bodyPr anchor="b"/>
          <a:lstStyle>
            <a:lvl1pPr algn="ctr">
              <a:defRPr sz="4400" b="0"/>
            </a:lvl1pPr>
          </a:lstStyle>
          <a:p>
            <a:r>
              <a:rPr lang="en-US" smtClean="0"/>
              <a:t>Click to edit Master title style</a:t>
            </a:r>
            <a:endParaRPr/>
          </a:p>
        </p:txBody>
      </p:sp>
      <p:sp>
        <p:nvSpPr>
          <p:cNvPr id="3" name="Content Placeholder 2"/>
          <p:cNvSpPr>
            <a:spLocks noGrp="1"/>
          </p:cNvSpPr>
          <p:nvPr>
            <p:ph idx="1"/>
          </p:nvPr>
        </p:nvSpPr>
        <p:spPr>
          <a:xfrm>
            <a:off x="4648199" y="605118"/>
            <a:ext cx="3776472" cy="5565495"/>
          </a:xfrm>
        </p:spPr>
        <p:txBody>
          <a:bodyPr>
            <a:normAutofit/>
          </a:bodyPr>
          <a:lstStyle>
            <a:lvl1pPr>
              <a:defRPr sz="2400"/>
            </a:lvl1pPr>
            <a:lvl2pPr>
              <a:defRPr sz="2200"/>
            </a:lvl2pPr>
            <a:lvl3pPr>
              <a:defRPr sz="2000"/>
            </a:lvl3pPr>
            <a:lvl4pPr>
              <a:defRPr sz="1800"/>
            </a:lvl4pPr>
            <a:lvl5pPr>
              <a:defRPr sz="1800"/>
            </a:lvl5pPr>
            <a:lvl6pPr>
              <a:defRPr sz="2000"/>
            </a:lvl6pPr>
            <a:lvl7pPr marL="2290763" indent="-344488">
              <a:defRPr sz="2000"/>
            </a:lvl7pPr>
            <a:lvl8pPr marL="2290763" indent="-344488">
              <a:defRPr sz="2000"/>
            </a:lvl8pPr>
            <a:lvl9pPr marL="2290763" indent="-344488">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710363" y="2618815"/>
            <a:ext cx="3807662" cy="3133164"/>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A22E98-318A-9F4E-A584-312041F785AF}" type="datetimeFigureOut">
              <a:rPr lang="en-US" smtClean="0"/>
              <a:t>2/23/15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BAAB72-5FBE-E74E-96B4-16B6BA6BD691}"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7CA22E98-318A-9F4E-A584-312041F785AF}" type="datetimeFigureOut">
              <a:rPr lang="en-US" smtClean="0"/>
              <a:t>2/23/15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BAAB72-5FBE-E74E-96B4-16B6BA6BD691}" type="slidenum">
              <a:rPr lang="en-US" smtClean="0"/>
              <a:t>‹#›</a:t>
            </a:fld>
            <a:endParaRPr lang="en-US"/>
          </a:p>
        </p:txBody>
      </p:sp>
      <p:pic>
        <p:nvPicPr>
          <p:cNvPr id="10" name="Picture 9" descr="pictureCaptionBacking.png"/>
          <p:cNvPicPr>
            <a:picLocks noChangeAspect="1"/>
          </p:cNvPicPr>
          <p:nvPr/>
        </p:nvPicPr>
        <p:blipFill>
          <a:blip r:embed="rId2"/>
          <a:srcRect l="52272" t="8889" r="5152" b="16566"/>
          <a:stretch>
            <a:fillRect/>
          </a:stretch>
        </p:blipFill>
        <p:spPr>
          <a:xfrm>
            <a:off x="4594412" y="663388"/>
            <a:ext cx="3893127" cy="5112327"/>
          </a:xfrm>
          <a:prstGeom prst="rect">
            <a:avLst/>
          </a:prstGeom>
        </p:spPr>
      </p:pic>
      <p:sp>
        <p:nvSpPr>
          <p:cNvPr id="11" name="Title 1"/>
          <p:cNvSpPr>
            <a:spLocks noGrp="1"/>
          </p:cNvSpPr>
          <p:nvPr>
            <p:ph type="title"/>
          </p:nvPr>
        </p:nvSpPr>
        <p:spPr>
          <a:xfrm>
            <a:off x="725487" y="1143000"/>
            <a:ext cx="3792537" cy="1341344"/>
          </a:xfrm>
        </p:spPr>
        <p:txBody>
          <a:bodyPr anchor="b"/>
          <a:lstStyle>
            <a:lvl1pPr algn="ctr">
              <a:defRPr sz="4400" b="0"/>
            </a:lvl1pPr>
          </a:lstStyle>
          <a:p>
            <a:r>
              <a:rPr lang="en-US" smtClean="0"/>
              <a:t>Click to edit Master title style</a:t>
            </a:r>
            <a:endParaRPr/>
          </a:p>
        </p:txBody>
      </p:sp>
      <p:sp>
        <p:nvSpPr>
          <p:cNvPr id="12" name="Text Placeholder 3"/>
          <p:cNvSpPr>
            <a:spLocks noGrp="1"/>
          </p:cNvSpPr>
          <p:nvPr>
            <p:ph type="body" sz="half" idx="2"/>
          </p:nvPr>
        </p:nvSpPr>
        <p:spPr>
          <a:xfrm>
            <a:off x="725487" y="2618815"/>
            <a:ext cx="3792537" cy="3133164"/>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Picture Placeholder 2"/>
          <p:cNvSpPr>
            <a:spLocks noGrp="1"/>
          </p:cNvSpPr>
          <p:nvPr>
            <p:ph type="pic" idx="1"/>
          </p:nvPr>
        </p:nvSpPr>
        <p:spPr>
          <a:xfrm>
            <a:off x="4829938" y="864971"/>
            <a:ext cx="3422075" cy="470916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725487" y="462896"/>
            <a:ext cx="7718425" cy="828021"/>
          </a:xfrm>
        </p:spPr>
        <p:txBody>
          <a:bodyPr/>
          <a:lstStyle/>
          <a:p>
            <a:r>
              <a:rPr lang="en-US" smtClean="0"/>
              <a:t>Click to edit Master title style</a:t>
            </a:r>
            <a:endParaRPr/>
          </a:p>
        </p:txBody>
      </p:sp>
      <p:sp>
        <p:nvSpPr>
          <p:cNvPr id="3" name="Vertical Text Placeholder 2"/>
          <p:cNvSpPr>
            <a:spLocks noGrp="1"/>
          </p:cNvSpPr>
          <p:nvPr>
            <p:ph type="body" orient="vert" idx="1"/>
          </p:nvPr>
        </p:nvSpPr>
        <p:spPr>
          <a:xfrm>
            <a:off x="725489" y="1598613"/>
            <a:ext cx="7718424" cy="4572000"/>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7CA22E98-318A-9F4E-A584-312041F785AF}" type="datetimeFigureOut">
              <a:rPr lang="en-US" smtClean="0"/>
              <a:t>2/23/15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BAAB72-5FBE-E74E-96B4-16B6BA6BD691}"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0" y="685801"/>
            <a:ext cx="1066800" cy="5484812"/>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25488" y="685757"/>
            <a:ext cx="6437312" cy="5482221"/>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7CA22E98-318A-9F4E-A584-312041F785AF}" type="datetimeFigureOut">
              <a:rPr lang="en-US" smtClean="0"/>
              <a:t>2/23/15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BAAB72-5FBE-E74E-96B4-16B6BA6BD691}"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356350"/>
            <a:ext cx="2133600" cy="365125"/>
          </a:xfrm>
        </p:spPr>
        <p:txBody>
          <a:bodyPr/>
          <a:lstStyle>
            <a:lvl1pPr>
              <a:defRPr/>
            </a:lvl1pPr>
          </a:lstStyle>
          <a:p>
            <a:pPr>
              <a:defRPr/>
            </a:pPr>
            <a:fld id="{70351A9B-7DDF-4415-889E-89FA6AC27087}" type="datetimeFigureOut">
              <a:rPr lang="en-US"/>
              <a:pPr>
                <a:defRPr/>
              </a:pPr>
              <a:t>2/23/15</a:t>
            </a:fld>
            <a:endParaRPr lang="en-US"/>
          </a:p>
        </p:txBody>
      </p:sp>
      <p:sp>
        <p:nvSpPr>
          <p:cNvPr id="6" name="Footer Placeholder 5"/>
          <p:cNvSpPr>
            <a:spLocks noGrp="1"/>
          </p:cNvSpPr>
          <p:nvPr>
            <p:ph type="ftr" sz="quarter" idx="11"/>
          </p:nvPr>
        </p:nvSpPr>
        <p:spPr>
          <a:xfrm>
            <a:off x="3124200" y="6356350"/>
            <a:ext cx="2895600" cy="365125"/>
          </a:xfrm>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p:spPr>
        <p:txBody>
          <a:bodyPr/>
          <a:lstStyle>
            <a:lvl1pPr>
              <a:defRPr/>
            </a:lvl1pPr>
          </a:lstStyle>
          <a:p>
            <a:pPr>
              <a:defRPr/>
            </a:pPr>
            <a:fld id="{B5209892-C3AF-4B2F-98CB-0708D072DF87}" type="slidenum">
              <a:rPr lang="en-US"/>
              <a:pPr>
                <a:defRPr/>
              </a:pPr>
              <a:t>‹#›</a:t>
            </a:fld>
            <a:endParaRPr lang="en-US"/>
          </a:p>
        </p:txBody>
      </p:sp>
    </p:spTree>
    <p:extLst>
      <p:ext uri="{BB962C8B-B14F-4D97-AF65-F5344CB8AC3E}">
        <p14:creationId xmlns:p14="http://schemas.microsoft.com/office/powerpoint/2010/main" val="7654007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82296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57200" y="3938588"/>
            <a:ext cx="82296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356350"/>
            <a:ext cx="2133600" cy="365125"/>
          </a:xfrm>
        </p:spPr>
        <p:txBody>
          <a:bodyPr/>
          <a:lstStyle>
            <a:lvl1pPr>
              <a:defRPr/>
            </a:lvl1pPr>
          </a:lstStyle>
          <a:p>
            <a:pPr>
              <a:defRPr/>
            </a:pPr>
            <a:fld id="{82287078-2223-4E2A-A3D0-69C76078C3C0}" type="datetimeFigureOut">
              <a:rPr lang="en-US"/>
              <a:pPr>
                <a:defRPr/>
              </a:pPr>
              <a:t>2/23/15</a:t>
            </a:fld>
            <a:endParaRPr lang="en-US"/>
          </a:p>
        </p:txBody>
      </p:sp>
      <p:sp>
        <p:nvSpPr>
          <p:cNvPr id="6" name="Footer Placeholder 5"/>
          <p:cNvSpPr>
            <a:spLocks noGrp="1"/>
          </p:cNvSpPr>
          <p:nvPr>
            <p:ph type="ftr" sz="quarter" idx="11"/>
          </p:nvPr>
        </p:nvSpPr>
        <p:spPr>
          <a:xfrm>
            <a:off x="3124200" y="6356350"/>
            <a:ext cx="2895600" cy="365125"/>
          </a:xfrm>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p:spPr>
        <p:txBody>
          <a:bodyPr/>
          <a:lstStyle>
            <a:lvl1pPr>
              <a:defRPr/>
            </a:lvl1pPr>
          </a:lstStyle>
          <a:p>
            <a:pPr>
              <a:defRPr/>
            </a:pPr>
            <a:fld id="{1FA95665-62C2-4B26-B2F9-E1B5B23797FA}" type="slidenum">
              <a:rPr lang="en-US"/>
              <a:pPr>
                <a:defRPr/>
              </a:pPr>
              <a:t>‹#›</a:t>
            </a:fld>
            <a:endParaRPr lang="en-US"/>
          </a:p>
        </p:txBody>
      </p:sp>
    </p:spTree>
    <p:extLst>
      <p:ext uri="{BB962C8B-B14F-4D97-AF65-F5344CB8AC3E}">
        <p14:creationId xmlns:p14="http://schemas.microsoft.com/office/powerpoint/2010/main" val="35643977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7CA22E98-318A-9F4E-A584-312041F785AF}" type="datetimeFigureOut">
              <a:rPr lang="en-US" smtClean="0"/>
              <a:t>2/23/15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BAAB72-5FBE-E74E-96B4-16B6BA6BD69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bg>
      <p:bgRef idx="1003">
        <a:schemeClr val="bg2"/>
      </p:bgRef>
    </p:bg>
    <p:spTree>
      <p:nvGrpSpPr>
        <p:cNvPr id="1" name=""/>
        <p:cNvGrpSpPr/>
        <p:nvPr/>
      </p:nvGrpSpPr>
      <p:grpSpPr>
        <a:xfrm>
          <a:off x="0" y="0"/>
          <a:ext cx="0" cy="0"/>
          <a:chOff x="0" y="0"/>
          <a:chExt cx="0" cy="0"/>
        </a:xfrm>
      </p:grpSpPr>
      <p:pic>
        <p:nvPicPr>
          <p:cNvPr id="12" name="Picture 11" descr="titlePhotoBacking-r.png"/>
          <p:cNvPicPr>
            <a:picLocks noChangeAspect="1"/>
          </p:cNvPicPr>
          <p:nvPr/>
        </p:nvPicPr>
        <p:blipFill>
          <a:blip r:embed="rId2"/>
          <a:srcRect l="17353" t="9412" r="17500" b="32353"/>
          <a:stretch>
            <a:fillRect/>
          </a:stretch>
        </p:blipFill>
        <p:spPr>
          <a:xfrm>
            <a:off x="1586753" y="645459"/>
            <a:ext cx="5957047" cy="3993776"/>
          </a:xfrm>
          <a:prstGeom prst="rect">
            <a:avLst/>
          </a:prstGeom>
        </p:spPr>
      </p:pic>
      <p:sp>
        <p:nvSpPr>
          <p:cNvPr id="4" name="Date Placeholder 3"/>
          <p:cNvSpPr>
            <a:spLocks noGrp="1"/>
          </p:cNvSpPr>
          <p:nvPr>
            <p:ph type="dt" sz="half" idx="10"/>
          </p:nvPr>
        </p:nvSpPr>
        <p:spPr>
          <a:xfrm>
            <a:off x="457200" y="6324600"/>
            <a:ext cx="2133600" cy="273050"/>
          </a:xfrm>
        </p:spPr>
        <p:txBody>
          <a:bodyPr/>
          <a:lstStyle>
            <a:lvl1pPr>
              <a:defRPr sz="1400">
                <a:solidFill>
                  <a:schemeClr val="tx2">
                    <a:lumMod val="75000"/>
                  </a:schemeClr>
                </a:solidFill>
              </a:defRPr>
            </a:lvl1pPr>
          </a:lstStyle>
          <a:p>
            <a:fld id="{7CA22E98-318A-9F4E-A584-312041F785AF}" type="datetimeFigureOut">
              <a:rPr lang="en-US" smtClean="0"/>
              <a:t>2/23/15</a:t>
            </a:fld>
            <a:endParaRPr lang="en-US"/>
          </a:p>
        </p:txBody>
      </p:sp>
      <p:sp>
        <p:nvSpPr>
          <p:cNvPr id="5" name="Footer Placeholder 4"/>
          <p:cNvSpPr>
            <a:spLocks noGrp="1"/>
          </p:cNvSpPr>
          <p:nvPr>
            <p:ph type="ftr" sz="quarter" idx="11"/>
          </p:nvPr>
        </p:nvSpPr>
        <p:spPr>
          <a:xfrm>
            <a:off x="3124200" y="6324600"/>
            <a:ext cx="2895600" cy="273050"/>
          </a:xfrm>
        </p:spPr>
        <p:txBody>
          <a:bodyPr/>
          <a:lstStyle>
            <a:lvl1pPr>
              <a:defRPr sz="1400">
                <a:solidFill>
                  <a:schemeClr val="tx2">
                    <a:lumMod val="75000"/>
                  </a:schemeClr>
                </a:solidFill>
              </a:defRPr>
            </a:lvl1pPr>
          </a:lstStyle>
          <a:p>
            <a:endParaRPr lang="en-US"/>
          </a:p>
        </p:txBody>
      </p:sp>
      <p:sp>
        <p:nvSpPr>
          <p:cNvPr id="6" name="Slide Number Placeholder 5"/>
          <p:cNvSpPr>
            <a:spLocks noGrp="1"/>
          </p:cNvSpPr>
          <p:nvPr>
            <p:ph type="sldNum" sz="quarter" idx="12"/>
          </p:nvPr>
        </p:nvSpPr>
        <p:spPr>
          <a:xfrm>
            <a:off x="6553200" y="6324600"/>
            <a:ext cx="2133600" cy="273050"/>
          </a:xfrm>
        </p:spPr>
        <p:txBody>
          <a:bodyPr/>
          <a:lstStyle>
            <a:lvl1pPr>
              <a:defRPr sz="1400">
                <a:solidFill>
                  <a:schemeClr val="tx2">
                    <a:lumMod val="75000"/>
                  </a:schemeClr>
                </a:solidFill>
              </a:defRPr>
            </a:lvl1pPr>
          </a:lstStyle>
          <a:p>
            <a:fld id="{8ABAAB72-5FBE-E74E-96B4-16B6BA6BD691}" type="slidenum">
              <a:rPr lang="en-US" smtClean="0"/>
              <a:t>‹#›</a:t>
            </a:fld>
            <a:endParaRPr lang="en-US"/>
          </a:p>
        </p:txBody>
      </p:sp>
      <p:sp>
        <p:nvSpPr>
          <p:cNvPr id="2" name="Title 1"/>
          <p:cNvSpPr>
            <a:spLocks noGrp="1"/>
          </p:cNvSpPr>
          <p:nvPr>
            <p:ph type="ctrTitle"/>
          </p:nvPr>
        </p:nvSpPr>
        <p:spPr>
          <a:xfrm>
            <a:off x="524435" y="4953000"/>
            <a:ext cx="8095130" cy="857250"/>
          </a:xfrm>
        </p:spPr>
        <p:txBody>
          <a:bodyPr anchor="b" anchorCtr="0">
            <a:noAutofit/>
          </a:bodyPr>
          <a:lstStyle>
            <a:lvl1pPr>
              <a:defRPr sz="5400">
                <a:solidFill>
                  <a:schemeClr val="tx2"/>
                </a:solidFill>
                <a:effectLst>
                  <a:outerShdw blurRad="50800" dist="38100" dir="2700000" algn="tl" rotWithShape="0">
                    <a:prstClr val="black">
                      <a:alpha val="40000"/>
                    </a:prstClr>
                  </a:outerShdw>
                </a:effectLst>
              </a:defRPr>
            </a:lvl1pPr>
          </a:lstStyle>
          <a:p>
            <a:r>
              <a:rPr lang="en-US" smtClean="0"/>
              <a:t>Click to edit Master title style</a:t>
            </a:r>
            <a:endParaRPr/>
          </a:p>
        </p:txBody>
      </p:sp>
      <p:sp>
        <p:nvSpPr>
          <p:cNvPr id="3" name="Subtitle 2"/>
          <p:cNvSpPr>
            <a:spLocks noGrp="1"/>
          </p:cNvSpPr>
          <p:nvPr>
            <p:ph type="subTitle" idx="1"/>
          </p:nvPr>
        </p:nvSpPr>
        <p:spPr>
          <a:xfrm>
            <a:off x="524435" y="5791200"/>
            <a:ext cx="8095130" cy="507200"/>
          </a:xfrm>
        </p:spPr>
        <p:txBody>
          <a:bodyPr>
            <a:normAutofit/>
          </a:bodyPr>
          <a:lstStyle>
            <a:lvl1pPr marL="0" indent="0" algn="ctr">
              <a:spcBef>
                <a:spcPts val="0"/>
              </a:spcBef>
              <a:buNone/>
              <a:defRPr sz="1800">
                <a:solidFill>
                  <a:schemeClr val="tx2"/>
                </a:solidFill>
                <a:effectLst>
                  <a:outerShdw blurRad="50800" dist="38100" dir="2700000" algn="tl" rotWithShape="0">
                    <a:prstClr val="black">
                      <a:alpha val="40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11" name="Picture Placeholder 10"/>
          <p:cNvSpPr>
            <a:spLocks noGrp="1"/>
          </p:cNvSpPr>
          <p:nvPr>
            <p:ph type="pic" sz="quarter" idx="13"/>
          </p:nvPr>
        </p:nvSpPr>
        <p:spPr>
          <a:xfrm>
            <a:off x="1764792" y="804672"/>
            <a:ext cx="5638800" cy="3657600"/>
          </a:xfrm>
        </p:spPr>
        <p:txBody>
          <a:bodyPr/>
          <a:lstStyle>
            <a:lvl1pPr>
              <a:buNone/>
              <a:defRPr>
                <a:solidFill>
                  <a:schemeClr val="bg2"/>
                </a:solidFill>
              </a:defRPr>
            </a:lvl1pPr>
          </a:lstStyle>
          <a:p>
            <a:r>
              <a:rPr lang="en-US" smtClean="0"/>
              <a:t>Drag picture to placeholder or click icon to add</a:t>
            </a:r>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90818" y="2514600"/>
            <a:ext cx="8162365" cy="914400"/>
          </a:xfrm>
        </p:spPr>
        <p:txBody>
          <a:bodyPr anchor="b" anchorCtr="0"/>
          <a:lstStyle>
            <a:lvl1pPr algn="ctr">
              <a:defRPr sz="5400" b="0" cap="none" baseline="0">
                <a:solidFill>
                  <a:schemeClr val="tx2"/>
                </a:solidFill>
                <a:effectLst>
                  <a:outerShdw blurRad="50800" dist="38100" dir="2700000" algn="tl" rotWithShape="0">
                    <a:prstClr val="black">
                      <a:alpha val="40000"/>
                    </a:prstClr>
                  </a:outerShdw>
                </a:effectLst>
              </a:defRPr>
            </a:lvl1pPr>
          </a:lstStyle>
          <a:p>
            <a:r>
              <a:rPr lang="en-US" smtClean="0"/>
              <a:t>Click to edit Master title style</a:t>
            </a:r>
            <a:endParaRPr/>
          </a:p>
        </p:txBody>
      </p:sp>
      <p:sp>
        <p:nvSpPr>
          <p:cNvPr id="3" name="Text Placeholder 2"/>
          <p:cNvSpPr>
            <a:spLocks noGrp="1"/>
          </p:cNvSpPr>
          <p:nvPr>
            <p:ph type="body" idx="1"/>
          </p:nvPr>
        </p:nvSpPr>
        <p:spPr>
          <a:xfrm>
            <a:off x="490818" y="3429000"/>
            <a:ext cx="8162365" cy="701000"/>
          </a:xfrm>
        </p:spPr>
        <p:txBody>
          <a:bodyPr anchor="t" anchorCtr="0">
            <a:normAutofit/>
          </a:bodyPr>
          <a:lstStyle>
            <a:lvl1pPr marL="0" indent="0" algn="ctr">
              <a:spcBef>
                <a:spcPts val="0"/>
              </a:spcBef>
              <a:buNone/>
              <a:defRPr sz="1800">
                <a:solidFill>
                  <a:schemeClr val="tx2"/>
                </a:solidFill>
                <a:effectLst>
                  <a:outerShdw blurRad="50800" dist="38100" dir="2700000" algn="tl" rotWithShape="0">
                    <a:prstClr val="black">
                      <a:alpha val="40000"/>
                    </a:prstClr>
                  </a:outerShdw>
                </a:effectLs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vert="horz" lIns="91440" tIns="45720" rIns="91440" bIns="45720" rtlCol="0" anchor="ctr"/>
          <a:lstStyle>
            <a:lvl1pPr marL="0" algn="l" defTabSz="914400" rtl="0" eaLnBrk="1" latinLnBrk="0" hangingPunct="1">
              <a:defRPr sz="1400" kern="1200">
                <a:solidFill>
                  <a:schemeClr val="tx2">
                    <a:lumMod val="75000"/>
                  </a:schemeClr>
                </a:solidFill>
                <a:latin typeface="+mn-lt"/>
                <a:ea typeface="+mn-ea"/>
                <a:cs typeface="+mn-cs"/>
              </a:defRPr>
            </a:lvl1pPr>
          </a:lstStyle>
          <a:p>
            <a:fld id="{7CA22E98-318A-9F4E-A584-312041F785AF}" type="datetimeFigureOut">
              <a:rPr lang="en-US" smtClean="0"/>
              <a:t>2/23/15</a:t>
            </a:fld>
            <a:endParaRPr lang="en-US"/>
          </a:p>
        </p:txBody>
      </p:sp>
      <p:sp>
        <p:nvSpPr>
          <p:cNvPr id="5" name="Footer Placeholder 4"/>
          <p:cNvSpPr>
            <a:spLocks noGrp="1"/>
          </p:cNvSpPr>
          <p:nvPr>
            <p:ph type="ftr" sz="quarter" idx="11"/>
          </p:nvPr>
        </p:nvSpPr>
        <p:spPr/>
        <p:txBody>
          <a:bodyPr vert="horz" lIns="91440" tIns="45720" rIns="91440" bIns="45720" rtlCol="0" anchor="ctr"/>
          <a:lstStyle>
            <a:lvl1pPr marL="0" algn="ctr" defTabSz="914400" rtl="0" eaLnBrk="1" latinLnBrk="0" hangingPunct="1">
              <a:defRPr sz="1400" kern="1200">
                <a:solidFill>
                  <a:schemeClr val="tx2">
                    <a:lumMod val="75000"/>
                  </a:schemeClr>
                </a:solidFill>
                <a:latin typeface="+mn-lt"/>
                <a:ea typeface="+mn-ea"/>
                <a:cs typeface="+mn-cs"/>
              </a:defRPr>
            </a:lvl1pPr>
          </a:lstStyle>
          <a:p>
            <a:endParaRPr lang="en-US"/>
          </a:p>
        </p:txBody>
      </p:sp>
      <p:sp>
        <p:nvSpPr>
          <p:cNvPr id="6" name="Slide Number Placeholder 5"/>
          <p:cNvSpPr>
            <a:spLocks noGrp="1"/>
          </p:cNvSpPr>
          <p:nvPr>
            <p:ph type="sldNum" sz="quarter" idx="12"/>
          </p:nvPr>
        </p:nvSpPr>
        <p:spPr/>
        <p:txBody>
          <a:bodyPr vert="horz" lIns="91440" tIns="45720" rIns="91440" bIns="45720" rtlCol="0" anchor="ctr"/>
          <a:lstStyle>
            <a:lvl1pPr marL="0" algn="r" defTabSz="914400" rtl="0" eaLnBrk="1" latinLnBrk="0" hangingPunct="1">
              <a:defRPr sz="1400" kern="1200">
                <a:solidFill>
                  <a:schemeClr val="tx2">
                    <a:lumMod val="75000"/>
                  </a:schemeClr>
                </a:solidFill>
                <a:latin typeface="+mn-lt"/>
                <a:ea typeface="+mn-ea"/>
                <a:cs typeface="+mn-cs"/>
              </a:defRPr>
            </a:lvl1pPr>
          </a:lstStyle>
          <a:p>
            <a:fld id="{8ABAAB72-5FBE-E74E-96B4-16B6BA6BD691}"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23900" y="1586753"/>
            <a:ext cx="3776472" cy="4583860"/>
          </a:xfrm>
        </p:spPr>
        <p:txBody>
          <a:bodyPr>
            <a:normAutofit/>
          </a:bodyPr>
          <a:lstStyle>
            <a:lvl1pPr>
              <a:defRPr sz="2400"/>
            </a:lvl1pPr>
            <a:lvl2pPr>
              <a:defRPr sz="2200"/>
            </a:lvl2pPr>
            <a:lvl3pPr>
              <a:defRPr sz="2000"/>
            </a:lvl3pPr>
            <a:lvl4pPr>
              <a:defRPr sz="1800"/>
            </a:lvl4pPr>
            <a:lvl5pPr>
              <a:defRPr sz="1800"/>
            </a:lvl5pPr>
            <a:lvl6pPr>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648200" y="1586753"/>
            <a:ext cx="3776472" cy="4583860"/>
          </a:xfrm>
        </p:spPr>
        <p:txBody>
          <a:bodyPr>
            <a:normAutofit/>
          </a:bodyPr>
          <a:lstStyle>
            <a:lvl1pPr>
              <a:defRPr sz="2400"/>
            </a:lvl1pPr>
            <a:lvl2pPr>
              <a:defRPr sz="2200"/>
            </a:lvl2pPr>
            <a:lvl3pPr>
              <a:defRPr sz="2000"/>
            </a:lvl3pPr>
            <a:lvl4pPr>
              <a:defRPr sz="1800"/>
            </a:lvl4pPr>
            <a:lvl5pPr>
              <a:defRPr sz="1800"/>
            </a:lvl5pPr>
            <a:lvl6pPr>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7CA22E98-318A-9F4E-A584-312041F785AF}" type="datetimeFigureOut">
              <a:rPr lang="en-US" smtClean="0"/>
              <a:t>2/23/15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BAAB72-5FBE-E74E-96B4-16B6BA6BD69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23900" y="1598613"/>
            <a:ext cx="3773488" cy="427877"/>
          </a:xfrm>
        </p:spPr>
        <p:txBody>
          <a:bodyPr anchor="b">
            <a:normAutofit/>
          </a:bodyPr>
          <a:lstStyle>
            <a:lvl1pPr marL="0" indent="0" algn="ctr">
              <a:spcBef>
                <a:spcPts val="0"/>
              </a:spcBef>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23900" y="2174875"/>
            <a:ext cx="3773488" cy="3997325"/>
          </a:xfrm>
        </p:spPr>
        <p:txBody>
          <a:bodyPr/>
          <a:lstStyle>
            <a:lvl1pPr>
              <a:defRPr sz="2400"/>
            </a:lvl1pPr>
            <a:lvl2pPr>
              <a:defRPr sz="2200"/>
            </a:lvl2pPr>
            <a:lvl3pPr>
              <a:defRPr sz="2000"/>
            </a:lvl3pPr>
            <a:lvl4pPr>
              <a:defRPr sz="1800"/>
            </a:lvl4pPr>
            <a:lvl5pPr>
              <a:defRPr sz="1800"/>
            </a:lvl5pPr>
            <a:lvl6pPr>
              <a:defRPr sz="1600"/>
            </a:lvl6pPr>
            <a:lvl7pPr marL="2290763" indent="-344488">
              <a:defRPr sz="1600"/>
            </a:lvl7pPr>
            <a:lvl8pPr marL="2290763" indent="-344488">
              <a:defRPr sz="1600"/>
            </a:lvl8pPr>
            <a:lvl9pPr marL="2290763" indent="-344488">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645026" y="1598613"/>
            <a:ext cx="3776472" cy="427877"/>
          </a:xfrm>
        </p:spPr>
        <p:txBody>
          <a:bodyPr anchor="b">
            <a:normAutofit/>
          </a:bodyPr>
          <a:lstStyle>
            <a:lvl1pPr marL="0" indent="0" algn="ctr">
              <a:spcBef>
                <a:spcPts val="0"/>
              </a:spcBef>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3776472" cy="3997325"/>
          </a:xfrm>
        </p:spPr>
        <p:txBody>
          <a:bodyPr/>
          <a:lstStyle>
            <a:lvl1pPr>
              <a:defRPr sz="2400"/>
            </a:lvl1pPr>
            <a:lvl2pPr>
              <a:defRPr sz="2200"/>
            </a:lvl2pPr>
            <a:lvl3pPr>
              <a:defRPr sz="2000"/>
            </a:lvl3pPr>
            <a:lvl4pPr>
              <a:defRPr sz="1800"/>
            </a:lvl4pPr>
            <a:lvl5pPr>
              <a:defRPr sz="1800"/>
            </a:lvl5pPr>
            <a:lvl6pPr>
              <a:defRPr sz="1600"/>
            </a:lvl6pPr>
            <a:lvl7pPr marL="2290763" indent="-344488">
              <a:defRPr sz="1600"/>
            </a:lvl7pPr>
            <a:lvl8pPr marL="2290763" indent="-344488">
              <a:defRPr sz="1600"/>
            </a:lvl8pPr>
            <a:lvl9pPr marL="2290763" indent="-344488">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7CA22E98-318A-9F4E-A584-312041F785AF}" type="datetimeFigureOut">
              <a:rPr lang="en-US" smtClean="0"/>
              <a:t>2/23/15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ABAAB72-5FBE-E74E-96B4-16B6BA6BD69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23900" y="1586753"/>
            <a:ext cx="7707406" cy="2231136"/>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7CA22E98-318A-9F4E-A584-312041F785AF}" type="datetimeFigureOut">
              <a:rPr lang="en-US" smtClean="0"/>
              <a:t>2/23/15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BAAB72-5FBE-E74E-96B4-16B6BA6BD691}" type="slidenum">
              <a:rPr lang="en-US" smtClean="0"/>
              <a:t>‹#›</a:t>
            </a:fld>
            <a:endParaRPr lang="en-US"/>
          </a:p>
        </p:txBody>
      </p:sp>
      <p:sp>
        <p:nvSpPr>
          <p:cNvPr id="8" name="Content Placeholder 2"/>
          <p:cNvSpPr>
            <a:spLocks noGrp="1"/>
          </p:cNvSpPr>
          <p:nvPr>
            <p:ph sz="half" idx="13"/>
          </p:nvPr>
        </p:nvSpPr>
        <p:spPr>
          <a:xfrm>
            <a:off x="723900" y="3914170"/>
            <a:ext cx="7707406" cy="2231136"/>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23900" y="1586753"/>
            <a:ext cx="3776472" cy="4583860"/>
          </a:xfrm>
        </p:spPr>
        <p:txBody>
          <a:bodyPr>
            <a:normAutofit/>
          </a:bodyPr>
          <a:lstStyle>
            <a:lvl1pPr>
              <a:defRPr sz="2400"/>
            </a:lvl1pPr>
            <a:lvl2pPr>
              <a:defRPr sz="2200"/>
            </a:lvl2pPr>
            <a:lvl3pPr>
              <a:defRPr sz="2000"/>
            </a:lvl3pPr>
            <a:lvl4pPr>
              <a:defRPr sz="1800"/>
            </a:lvl4pPr>
            <a:lvl5pPr>
              <a:defRPr sz="1800"/>
            </a:lvl5pPr>
            <a:lvl6pPr>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7CA22E98-318A-9F4E-A584-312041F785AF}" type="datetimeFigureOut">
              <a:rPr lang="en-US" smtClean="0"/>
              <a:t>2/23/15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BAAB72-5FBE-E74E-96B4-16B6BA6BD691}" type="slidenum">
              <a:rPr lang="en-US" smtClean="0"/>
              <a:t>‹#›</a:t>
            </a:fld>
            <a:endParaRPr lang="en-US"/>
          </a:p>
        </p:txBody>
      </p:sp>
      <p:sp>
        <p:nvSpPr>
          <p:cNvPr id="8" name="Content Placeholder 3"/>
          <p:cNvSpPr>
            <a:spLocks noGrp="1"/>
          </p:cNvSpPr>
          <p:nvPr>
            <p:ph sz="half" idx="2"/>
          </p:nvPr>
        </p:nvSpPr>
        <p:spPr>
          <a:xfrm>
            <a:off x="4648200" y="1586753"/>
            <a:ext cx="3776472" cy="2232212"/>
          </a:xfrm>
        </p:spPr>
        <p:txBody>
          <a:bodyPr>
            <a:normAutofit/>
          </a:bodyPr>
          <a:lstStyle>
            <a:lvl1pPr>
              <a:defRPr sz="2400"/>
            </a:lvl1pPr>
            <a:lvl2pPr>
              <a:defRPr sz="2200"/>
            </a:lvl2pPr>
            <a:lvl3pPr>
              <a:defRPr sz="2000"/>
            </a:lvl3pPr>
            <a:lvl4pPr>
              <a:defRPr sz="1800"/>
            </a:lvl4pPr>
            <a:lvl5pPr>
              <a:defRPr sz="1800"/>
            </a:lvl5pPr>
            <a:lvl6pPr>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9" name="Content Placeholder 3"/>
          <p:cNvSpPr>
            <a:spLocks noGrp="1"/>
          </p:cNvSpPr>
          <p:nvPr>
            <p:ph sz="half" idx="14"/>
          </p:nvPr>
        </p:nvSpPr>
        <p:spPr>
          <a:xfrm>
            <a:off x="4648200" y="3913094"/>
            <a:ext cx="3776472" cy="2232212"/>
          </a:xfrm>
        </p:spPr>
        <p:txBody>
          <a:bodyPr>
            <a:normAutofit/>
          </a:bodyPr>
          <a:lstStyle>
            <a:lvl1pPr>
              <a:defRPr sz="2400"/>
            </a:lvl1pPr>
            <a:lvl2pPr>
              <a:defRPr sz="2200"/>
            </a:lvl2pPr>
            <a:lvl3pPr>
              <a:defRPr sz="2000"/>
            </a:lvl3pPr>
            <a:lvl4pPr>
              <a:defRPr sz="1800"/>
            </a:lvl4pPr>
            <a:lvl5pPr>
              <a:defRPr sz="1800"/>
            </a:lvl5pPr>
            <a:lvl6pPr>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7CA22E98-318A-9F4E-A584-312041F785AF}" type="datetimeFigureOut">
              <a:rPr lang="en-US" smtClean="0"/>
              <a:t>2/23/15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ABAAB72-5FBE-E74E-96B4-16B6BA6BD691}" type="slidenum">
              <a:rPr lang="en-US" smtClean="0"/>
              <a:t>‹#›</a:t>
            </a:fld>
            <a:endParaRPr lang="en-US"/>
          </a:p>
        </p:txBody>
      </p:sp>
      <p:sp>
        <p:nvSpPr>
          <p:cNvPr id="6" name="Content Placeholder 2"/>
          <p:cNvSpPr>
            <a:spLocks noGrp="1"/>
          </p:cNvSpPr>
          <p:nvPr>
            <p:ph sz="half" idx="1"/>
          </p:nvPr>
        </p:nvSpPr>
        <p:spPr>
          <a:xfrm>
            <a:off x="723900" y="1586753"/>
            <a:ext cx="3776472" cy="2232212"/>
          </a:xfrm>
        </p:spPr>
        <p:txBody>
          <a:bodyPr>
            <a:normAutofit/>
          </a:bodyPr>
          <a:lstStyle>
            <a:lvl1pPr>
              <a:defRPr sz="2400"/>
            </a:lvl1pPr>
            <a:lvl2pPr>
              <a:defRPr sz="2200"/>
            </a:lvl2pPr>
            <a:lvl3pPr>
              <a:defRPr sz="2000"/>
            </a:lvl3pPr>
            <a:lvl4pPr>
              <a:defRPr sz="1800"/>
            </a:lvl4pPr>
            <a:lvl5pPr>
              <a:defRPr sz="1800"/>
            </a:lvl5pPr>
            <a:lvl6pPr>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Content Placeholder 3"/>
          <p:cNvSpPr>
            <a:spLocks noGrp="1"/>
          </p:cNvSpPr>
          <p:nvPr>
            <p:ph sz="half" idx="2"/>
          </p:nvPr>
        </p:nvSpPr>
        <p:spPr>
          <a:xfrm>
            <a:off x="4648200" y="1586753"/>
            <a:ext cx="3776472" cy="2232212"/>
          </a:xfrm>
        </p:spPr>
        <p:txBody>
          <a:bodyPr>
            <a:normAutofit/>
          </a:bodyPr>
          <a:lstStyle>
            <a:lvl1pPr>
              <a:defRPr sz="2400"/>
            </a:lvl1pPr>
            <a:lvl2pPr>
              <a:defRPr sz="2200"/>
            </a:lvl2pPr>
            <a:lvl3pPr>
              <a:defRPr sz="2000"/>
            </a:lvl3pPr>
            <a:lvl4pPr>
              <a:defRPr sz="1800"/>
            </a:lvl4pPr>
            <a:lvl5pPr>
              <a:defRPr sz="1800"/>
            </a:lvl5pPr>
            <a:lvl6pPr>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8" name="Content Placeholder 2"/>
          <p:cNvSpPr>
            <a:spLocks noGrp="1"/>
          </p:cNvSpPr>
          <p:nvPr>
            <p:ph sz="half" idx="13"/>
          </p:nvPr>
        </p:nvSpPr>
        <p:spPr>
          <a:xfrm>
            <a:off x="723900" y="3913094"/>
            <a:ext cx="3776472" cy="2232212"/>
          </a:xfrm>
        </p:spPr>
        <p:txBody>
          <a:bodyPr>
            <a:normAutofit/>
          </a:bodyPr>
          <a:lstStyle>
            <a:lvl1pPr>
              <a:defRPr sz="2400"/>
            </a:lvl1pPr>
            <a:lvl2pPr>
              <a:defRPr sz="2200"/>
            </a:lvl2pPr>
            <a:lvl3pPr>
              <a:defRPr sz="2000"/>
            </a:lvl3pPr>
            <a:lvl4pPr>
              <a:defRPr sz="1800"/>
            </a:lvl4pPr>
            <a:lvl5pPr>
              <a:defRPr sz="1800"/>
            </a:lvl5pPr>
            <a:lvl6pPr>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9" name="Content Placeholder 3"/>
          <p:cNvSpPr>
            <a:spLocks noGrp="1"/>
          </p:cNvSpPr>
          <p:nvPr>
            <p:ph sz="half" idx="14"/>
          </p:nvPr>
        </p:nvSpPr>
        <p:spPr>
          <a:xfrm>
            <a:off x="4648200" y="3913094"/>
            <a:ext cx="3776472" cy="2232212"/>
          </a:xfrm>
        </p:spPr>
        <p:txBody>
          <a:bodyPr>
            <a:normAutofit/>
          </a:bodyPr>
          <a:lstStyle>
            <a:lvl1pPr>
              <a:defRPr sz="2400"/>
            </a:lvl1pPr>
            <a:lvl2pPr>
              <a:defRPr sz="2200"/>
            </a:lvl2pPr>
            <a:lvl3pPr>
              <a:defRPr sz="2000"/>
            </a:lvl3pPr>
            <a:lvl4pPr>
              <a:defRPr sz="1800"/>
            </a:lvl4pPr>
            <a:lvl5pPr>
              <a:defRPr sz="1800"/>
            </a:lvl5pPr>
            <a:lvl6pPr>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26141" y="314979"/>
            <a:ext cx="7691719" cy="1143000"/>
          </a:xfrm>
          <a:prstGeom prst="rect">
            <a:avLst/>
          </a:prstGeom>
        </p:spPr>
        <p:txBody>
          <a:bodyPr vert="horz" lIns="91440" tIns="45720" rIns="91440" bIns="45720" rtlCol="0" anchor="ctr">
            <a:noAutofit/>
          </a:bodyPr>
          <a:lstStyle/>
          <a:p>
            <a:r>
              <a:rPr/>
              <a:t>Click to edit title style</a:t>
            </a:r>
          </a:p>
        </p:txBody>
      </p:sp>
      <p:sp>
        <p:nvSpPr>
          <p:cNvPr id="3" name="Text Placeholder 2"/>
          <p:cNvSpPr>
            <a:spLocks noGrp="1"/>
          </p:cNvSpPr>
          <p:nvPr>
            <p:ph type="body" idx="1"/>
          </p:nvPr>
        </p:nvSpPr>
        <p:spPr>
          <a:xfrm>
            <a:off x="726141" y="1586753"/>
            <a:ext cx="7691719" cy="457199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400">
                <a:solidFill>
                  <a:schemeClr val="tx1">
                    <a:lumMod val="65000"/>
                    <a:lumOff val="35000"/>
                  </a:schemeClr>
                </a:solidFill>
              </a:defRPr>
            </a:lvl1pPr>
          </a:lstStyle>
          <a:p>
            <a:fld id="{7CA22E98-318A-9F4E-A584-312041F785AF}" type="datetimeFigureOut">
              <a:rPr lang="en-US" smtClean="0"/>
              <a:t>2/23/15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4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tx1">
                    <a:lumMod val="65000"/>
                    <a:lumOff val="35000"/>
                  </a:schemeClr>
                </a:solidFill>
              </a:defRPr>
            </a:lvl1pPr>
          </a:lstStyle>
          <a:p>
            <a:fld id="{8ABAAB72-5FBE-E74E-96B4-16B6BA6BD69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97" r:id="rId1"/>
    <p:sldLayoutId id="2147483798" r:id="rId2"/>
    <p:sldLayoutId id="2147483799" r:id="rId3"/>
    <p:sldLayoutId id="2147483800" r:id="rId4"/>
    <p:sldLayoutId id="2147483801" r:id="rId5"/>
    <p:sldLayoutId id="2147483802" r:id="rId6"/>
    <p:sldLayoutId id="2147483803" r:id="rId7"/>
    <p:sldLayoutId id="2147483804" r:id="rId8"/>
    <p:sldLayoutId id="2147483805" r:id="rId9"/>
    <p:sldLayoutId id="2147483806" r:id="rId10"/>
    <p:sldLayoutId id="2147483807" r:id="rId11"/>
    <p:sldLayoutId id="2147483808" r:id="rId12"/>
    <p:sldLayoutId id="2147483809" r:id="rId13"/>
    <p:sldLayoutId id="2147483810" r:id="rId14"/>
    <p:sldLayoutId id="2147483811" r:id="rId15"/>
    <p:sldLayoutId id="2147483812" r:id="rId16"/>
    <p:sldLayoutId id="2147483813" r:id="rId17"/>
  </p:sldLayoutIdLst>
  <p:txStyles>
    <p:titleStyle>
      <a:lvl1pPr algn="ctr" defTabSz="914400" rtl="0" eaLnBrk="1" latinLnBrk="0" hangingPunct="1">
        <a:spcBef>
          <a:spcPct val="0"/>
        </a:spcBef>
        <a:buNone/>
        <a:defRPr sz="5400" kern="1200">
          <a:solidFill>
            <a:schemeClr val="tx1">
              <a:lumMod val="85000"/>
              <a:lumOff val="15000"/>
            </a:schemeClr>
          </a:solidFill>
          <a:latin typeface="+mj-lt"/>
          <a:ea typeface="+mj-ea"/>
          <a:cs typeface="+mj-cs"/>
        </a:defRPr>
      </a:lvl1pPr>
    </p:titleStyle>
    <p:bodyStyle>
      <a:lvl1pPr marL="457200" indent="-457200" algn="l" defTabSz="914400" rtl="0" eaLnBrk="1" latinLnBrk="0" hangingPunct="1">
        <a:spcBef>
          <a:spcPts val="2400"/>
        </a:spcBef>
        <a:buSzPct val="90000"/>
        <a:buFont typeface="Wingdings" pitchFamily="2" charset="2"/>
        <a:buChar char="v"/>
        <a:defRPr sz="2400" kern="1200">
          <a:solidFill>
            <a:schemeClr val="tx1">
              <a:lumMod val="75000"/>
              <a:lumOff val="25000"/>
            </a:schemeClr>
          </a:solidFill>
          <a:latin typeface="+mn-lt"/>
          <a:ea typeface="+mn-ea"/>
          <a:cs typeface="+mn-cs"/>
        </a:defRPr>
      </a:lvl1pPr>
      <a:lvl2pPr marL="914400" indent="-457200" algn="l" defTabSz="914400" rtl="0" eaLnBrk="1" latinLnBrk="0" hangingPunct="1">
        <a:spcBef>
          <a:spcPts val="1200"/>
        </a:spcBef>
        <a:buClr>
          <a:schemeClr val="bg1">
            <a:lumMod val="65000"/>
          </a:schemeClr>
        </a:buClr>
        <a:buSzPct val="90000"/>
        <a:buFont typeface="Wingdings" pitchFamily="2" charset="2"/>
        <a:buChar char="v"/>
        <a:defRPr sz="2200" kern="1200">
          <a:solidFill>
            <a:schemeClr val="tx1">
              <a:lumMod val="75000"/>
              <a:lumOff val="25000"/>
            </a:schemeClr>
          </a:solidFill>
          <a:latin typeface="+mn-lt"/>
          <a:ea typeface="+mn-ea"/>
          <a:cs typeface="+mn-cs"/>
        </a:defRPr>
      </a:lvl2pPr>
      <a:lvl3pPr marL="1263650" indent="-349250" algn="l" defTabSz="914400" rtl="0" eaLnBrk="1" latinLnBrk="0" hangingPunct="1">
        <a:spcBef>
          <a:spcPts val="1200"/>
        </a:spcBef>
        <a:buSzPct val="90000"/>
        <a:buFont typeface="Wingdings" pitchFamily="2" charset="2"/>
        <a:buChar char="v"/>
        <a:defRPr sz="2000" kern="1200">
          <a:solidFill>
            <a:schemeClr val="tx1">
              <a:lumMod val="75000"/>
              <a:lumOff val="25000"/>
            </a:schemeClr>
          </a:solidFill>
          <a:latin typeface="+mn-lt"/>
          <a:ea typeface="+mn-ea"/>
          <a:cs typeface="+mn-cs"/>
        </a:defRPr>
      </a:lvl3pPr>
      <a:lvl4pPr marL="1600200" indent="-336550" algn="l" defTabSz="914400" rtl="0" eaLnBrk="1" latinLnBrk="0" hangingPunct="1">
        <a:spcBef>
          <a:spcPts val="1200"/>
        </a:spcBef>
        <a:buClr>
          <a:schemeClr val="bg1">
            <a:lumMod val="65000"/>
          </a:schemeClr>
        </a:buClr>
        <a:buSzPct val="90000"/>
        <a:buFont typeface="Wingdings" pitchFamily="2" charset="2"/>
        <a:buChar char="v"/>
        <a:defRPr sz="1800" kern="1200">
          <a:solidFill>
            <a:schemeClr val="tx1">
              <a:lumMod val="75000"/>
              <a:lumOff val="25000"/>
            </a:schemeClr>
          </a:solidFill>
          <a:latin typeface="+mn-lt"/>
          <a:ea typeface="+mn-ea"/>
          <a:cs typeface="+mn-cs"/>
        </a:defRPr>
      </a:lvl4pPr>
      <a:lvl5pPr marL="1946275" indent="-346075" algn="l" defTabSz="914400" rtl="0" eaLnBrk="1" latinLnBrk="0" hangingPunct="1">
        <a:spcBef>
          <a:spcPts val="1200"/>
        </a:spcBef>
        <a:buSzPct val="90000"/>
        <a:buFont typeface="Wingdings" pitchFamily="2" charset="2"/>
        <a:buChar char="v"/>
        <a:defRPr sz="1800" kern="1200">
          <a:solidFill>
            <a:schemeClr val="tx1">
              <a:lumMod val="75000"/>
              <a:lumOff val="25000"/>
            </a:schemeClr>
          </a:solidFill>
          <a:latin typeface="+mn-lt"/>
          <a:ea typeface="+mn-ea"/>
          <a:cs typeface="+mn-cs"/>
        </a:defRPr>
      </a:lvl5pPr>
      <a:lvl6pPr marL="2290763" indent="-344488" algn="l" defTabSz="914400" rtl="0" eaLnBrk="1" latinLnBrk="0" hangingPunct="1">
        <a:spcBef>
          <a:spcPct val="20000"/>
        </a:spcBef>
        <a:buClr>
          <a:schemeClr val="bg1">
            <a:lumMod val="65000"/>
          </a:schemeClr>
        </a:buClr>
        <a:buSzPct val="90000"/>
        <a:buFont typeface="Wingdings" pitchFamily="2" charset="2"/>
        <a:buChar char="v"/>
        <a:defRPr lang="en-US" sz="1800" kern="1200" dirty="0" smtClean="0">
          <a:solidFill>
            <a:schemeClr val="tx1">
              <a:lumMod val="75000"/>
              <a:lumOff val="25000"/>
            </a:schemeClr>
          </a:solidFill>
          <a:latin typeface="+mn-lt"/>
          <a:ea typeface="+mn-ea"/>
          <a:cs typeface="+mn-cs"/>
        </a:defRPr>
      </a:lvl6pPr>
      <a:lvl7pPr marL="2625725" indent="-344488" algn="l" defTabSz="914400" rtl="0" eaLnBrk="1" latinLnBrk="0" hangingPunct="1">
        <a:spcBef>
          <a:spcPct val="20000"/>
        </a:spcBef>
        <a:buSzPct val="90000"/>
        <a:buFont typeface="Wingdings" pitchFamily="2" charset="2"/>
        <a:buChar char="v"/>
        <a:defRPr lang="en-US" sz="1800" kern="1200" dirty="0" smtClean="0">
          <a:solidFill>
            <a:schemeClr val="tx1">
              <a:lumMod val="75000"/>
              <a:lumOff val="25000"/>
            </a:schemeClr>
          </a:solidFill>
          <a:latin typeface="+mn-lt"/>
          <a:ea typeface="+mn-ea"/>
          <a:cs typeface="+mn-cs"/>
        </a:defRPr>
      </a:lvl7pPr>
      <a:lvl8pPr marL="2970213" indent="-344488" algn="l" defTabSz="914400" rtl="0" eaLnBrk="1" latinLnBrk="0" hangingPunct="1">
        <a:spcBef>
          <a:spcPct val="20000"/>
        </a:spcBef>
        <a:buClr>
          <a:schemeClr val="bg1">
            <a:lumMod val="65000"/>
          </a:schemeClr>
        </a:buClr>
        <a:buSzPct val="90000"/>
        <a:buFont typeface="Wingdings" pitchFamily="2" charset="2"/>
        <a:buChar char="v"/>
        <a:defRPr lang="en-US" sz="1800" kern="1200" dirty="0" smtClean="0">
          <a:solidFill>
            <a:schemeClr val="tx1">
              <a:lumMod val="75000"/>
              <a:lumOff val="25000"/>
            </a:schemeClr>
          </a:solidFill>
          <a:latin typeface="+mn-lt"/>
          <a:ea typeface="+mn-ea"/>
          <a:cs typeface="+mn-cs"/>
        </a:defRPr>
      </a:lvl8pPr>
      <a:lvl9pPr marL="3313113" indent="-344488" algn="l" defTabSz="914400" rtl="0" eaLnBrk="1" latinLnBrk="0" hangingPunct="1">
        <a:spcBef>
          <a:spcPct val="20000"/>
        </a:spcBef>
        <a:buSzPct val="90000"/>
        <a:buFont typeface="Wingdings" pitchFamily="2" charset="2"/>
        <a:buChar char="v"/>
        <a:defRPr lang="en-US" sz="1800" kern="1200" dirty="0">
          <a:solidFill>
            <a:schemeClr val="tx1">
              <a:lumMod val="75000"/>
              <a:lumOff val="2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xml"/><Relationship Id="rId3"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1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8.w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image" Target="../media/image9.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09569" y="846667"/>
            <a:ext cx="5724862" cy="3196167"/>
          </a:xfrm>
        </p:spPr>
        <p:txBody>
          <a:bodyPr>
            <a:noAutofit/>
          </a:bodyPr>
          <a:lstStyle/>
          <a:p>
            <a:r>
              <a:rPr lang="en-US" sz="5400" b="1" dirty="0" smtClean="0"/>
              <a:t>Summative </a:t>
            </a:r>
            <a:r>
              <a:rPr lang="en-US" sz="5400" b="1" dirty="0" smtClean="0"/>
              <a:t/>
            </a:r>
            <a:br>
              <a:rPr lang="en-US" sz="5400" b="1" dirty="0" smtClean="0"/>
            </a:br>
            <a:r>
              <a:rPr lang="en-US" sz="5400" b="1" dirty="0" smtClean="0"/>
              <a:t>vs</a:t>
            </a:r>
            <a:r>
              <a:rPr lang="en-US" sz="5400" b="1" dirty="0" smtClean="0"/>
              <a:t>. </a:t>
            </a:r>
            <a:r>
              <a:rPr lang="en-US" sz="5400" b="1" dirty="0" smtClean="0"/>
              <a:t/>
            </a:r>
            <a:br>
              <a:rPr lang="en-US" sz="5400" b="1" dirty="0" smtClean="0"/>
            </a:br>
            <a:r>
              <a:rPr lang="en-US" sz="5400" b="1" dirty="0" smtClean="0"/>
              <a:t>Formative </a:t>
            </a:r>
            <a:r>
              <a:rPr lang="en-US" sz="5400" b="1" dirty="0" smtClean="0"/>
              <a:t>Assessment</a:t>
            </a:r>
            <a:endParaRPr lang="en-US" sz="5400" b="1" dirty="0"/>
          </a:p>
        </p:txBody>
      </p:sp>
    </p:spTree>
    <p:extLst>
      <p:ext uri="{BB962C8B-B14F-4D97-AF65-F5344CB8AC3E}">
        <p14:creationId xmlns:p14="http://schemas.microsoft.com/office/powerpoint/2010/main" val="286904338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ChangeArrowheads="1"/>
          </p:cNvSpPr>
          <p:nvPr>
            <p:ph type="title" idx="4294967295"/>
          </p:nvPr>
        </p:nvSpPr>
        <p:spPr>
          <a:xfrm>
            <a:off x="762000" y="228600"/>
            <a:ext cx="7467600" cy="990600"/>
          </a:xfrm>
        </p:spPr>
        <p:txBody>
          <a:bodyPr rtlCol="0">
            <a:normAutofit fontScale="90000"/>
          </a:bodyPr>
          <a:lstStyle/>
          <a:p>
            <a:pPr fontAlgn="auto">
              <a:spcAft>
                <a:spcPts val="0"/>
              </a:spcAft>
              <a:defRPr/>
            </a:pPr>
            <a:r>
              <a:rPr lang="en-US" dirty="0" smtClean="0">
                <a:solidFill>
                  <a:srgbClr val="005392"/>
                </a:solidFill>
              </a:rPr>
              <a:t>Formative Assessment </a:t>
            </a:r>
            <a:br>
              <a:rPr lang="en-US" dirty="0" smtClean="0">
                <a:solidFill>
                  <a:srgbClr val="005392"/>
                </a:solidFill>
              </a:rPr>
            </a:br>
            <a:r>
              <a:rPr lang="en-US" dirty="0" smtClean="0">
                <a:solidFill>
                  <a:srgbClr val="005392"/>
                </a:solidFill>
              </a:rPr>
              <a:t>in Teachers’ Hands</a:t>
            </a:r>
          </a:p>
        </p:txBody>
      </p:sp>
      <p:sp>
        <p:nvSpPr>
          <p:cNvPr id="33794" name="Rectangle 3"/>
          <p:cNvSpPr>
            <a:spLocks noGrp="1" noChangeArrowheads="1"/>
          </p:cNvSpPr>
          <p:nvPr>
            <p:ph idx="4294967295"/>
          </p:nvPr>
        </p:nvSpPr>
        <p:spPr>
          <a:xfrm>
            <a:off x="423333" y="1735667"/>
            <a:ext cx="8382000" cy="4876800"/>
          </a:xfrm>
        </p:spPr>
        <p:txBody>
          <a:bodyPr>
            <a:normAutofit lnSpcReduction="10000"/>
          </a:bodyPr>
          <a:lstStyle/>
          <a:p>
            <a:pPr marL="609600" indent="-609600">
              <a:lnSpc>
                <a:spcPct val="80000"/>
              </a:lnSpc>
              <a:buFont typeface="Arial" charset="0"/>
              <a:buAutoNum type="arabicPeriod"/>
            </a:pPr>
            <a:r>
              <a:rPr lang="en-US" sz="2800" dirty="0" smtClean="0"/>
              <a:t>Who is and is not understanding the lesson?</a:t>
            </a:r>
          </a:p>
          <a:p>
            <a:pPr marL="609600" indent="-609600">
              <a:lnSpc>
                <a:spcPct val="80000"/>
              </a:lnSpc>
              <a:buFont typeface="Arial" charset="0"/>
              <a:buAutoNum type="arabicPeriod"/>
            </a:pPr>
            <a:r>
              <a:rPr lang="en-US" sz="2800" dirty="0" smtClean="0"/>
              <a:t>What are this student’s strengths and needs?</a:t>
            </a:r>
          </a:p>
          <a:p>
            <a:pPr marL="609600" indent="-609600">
              <a:lnSpc>
                <a:spcPct val="80000"/>
              </a:lnSpc>
              <a:buFont typeface="Arial" charset="0"/>
              <a:buAutoNum type="arabicPeriod"/>
            </a:pPr>
            <a:r>
              <a:rPr lang="en-US" sz="2800" dirty="0" smtClean="0"/>
              <a:t>What misconceptions do I need to address?</a:t>
            </a:r>
          </a:p>
          <a:p>
            <a:pPr marL="609600" indent="-609600">
              <a:lnSpc>
                <a:spcPct val="80000"/>
              </a:lnSpc>
              <a:buFont typeface="Arial" charset="0"/>
              <a:buAutoNum type="arabicPeriod"/>
            </a:pPr>
            <a:r>
              <a:rPr lang="en-US" sz="2800" dirty="0" smtClean="0"/>
              <a:t>What feedback should I give students?</a:t>
            </a:r>
          </a:p>
          <a:p>
            <a:pPr marL="609600" indent="-609600">
              <a:lnSpc>
                <a:spcPct val="80000"/>
              </a:lnSpc>
              <a:buFont typeface="Arial" charset="0"/>
              <a:buAutoNum type="arabicPeriod"/>
            </a:pPr>
            <a:r>
              <a:rPr lang="en-US" sz="2800" dirty="0" smtClean="0"/>
              <a:t>What adjustments should I make to instruction?</a:t>
            </a:r>
          </a:p>
          <a:p>
            <a:pPr marL="609600" indent="-609600">
              <a:lnSpc>
                <a:spcPct val="80000"/>
              </a:lnSpc>
              <a:buFont typeface="Arial" charset="0"/>
              <a:buAutoNum type="arabicPeriod"/>
            </a:pPr>
            <a:r>
              <a:rPr lang="en-US" sz="2800" dirty="0" smtClean="0"/>
              <a:t>How should I group students?</a:t>
            </a:r>
          </a:p>
          <a:p>
            <a:pPr marL="609600" indent="-609600">
              <a:lnSpc>
                <a:spcPct val="80000"/>
              </a:lnSpc>
              <a:spcAft>
                <a:spcPts val="1200"/>
              </a:spcAft>
              <a:buFont typeface="Arial" charset="0"/>
              <a:buAutoNum type="arabicPeriod"/>
            </a:pPr>
            <a:r>
              <a:rPr lang="en-US" sz="2800" dirty="0" smtClean="0"/>
              <a:t>What differentiation do I need to prepare?</a:t>
            </a:r>
          </a:p>
          <a:p>
            <a:pPr marL="609600" indent="-609600">
              <a:lnSpc>
                <a:spcPct val="80000"/>
              </a:lnSpc>
              <a:buFontTx/>
              <a:buNone/>
            </a:pPr>
            <a:r>
              <a:rPr lang="en-US" sz="2400" dirty="0" smtClean="0"/>
              <a:t>—</a:t>
            </a:r>
            <a:r>
              <a:rPr lang="en-US" sz="2400" dirty="0" err="1" smtClean="0"/>
              <a:t>Chappuis</a:t>
            </a:r>
            <a:r>
              <a:rPr lang="en-US" sz="2400" dirty="0" smtClean="0"/>
              <a:t>, 2009, p. 9</a:t>
            </a:r>
          </a:p>
        </p:txBody>
      </p:sp>
    </p:spTree>
    <p:extLst>
      <p:ext uri="{BB962C8B-B14F-4D97-AF65-F5344CB8AC3E}">
        <p14:creationId xmlns:p14="http://schemas.microsoft.com/office/powerpoint/2010/main" val="1377317836"/>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838200" y="990600"/>
            <a:ext cx="8305800" cy="1830388"/>
          </a:xfrm>
          <a:solidFill>
            <a:schemeClr val="bg1"/>
          </a:solidFill>
        </p:spPr>
        <p:txBody>
          <a:bodyPr>
            <a:noAutofit/>
          </a:bodyPr>
          <a:lstStyle/>
          <a:p>
            <a:pPr algn="l"/>
            <a:r>
              <a:rPr lang="en-US" sz="4000" b="1" kern="1200" dirty="0" smtClean="0">
                <a:solidFill>
                  <a:schemeClr val="tx1"/>
                </a:solidFill>
                <a:effectLst>
                  <a:outerShdw blurRad="38100" dist="38100" dir="2700000" algn="tl">
                    <a:srgbClr val="000000">
                      <a:alpha val="43137"/>
                    </a:srgbClr>
                  </a:outerShdw>
                </a:effectLst>
                <a:latin typeface="Calibri" pitchFamily="34" charset="0"/>
                <a:ea typeface="+mn-ea"/>
                <a:cs typeface="+mn-cs"/>
              </a:rPr>
              <a:t>The Five Critical Elements of Formative Assessment</a:t>
            </a:r>
          </a:p>
        </p:txBody>
      </p:sp>
      <p:pic>
        <p:nvPicPr>
          <p:cNvPr id="22529" name="Picture 1"/>
          <p:cNvPicPr>
            <a:picLocks noChangeAspect="1" noChangeArrowheads="1"/>
          </p:cNvPicPr>
          <p:nvPr/>
        </p:nvPicPr>
        <p:blipFill>
          <a:blip r:embed="rId3" cstate="print"/>
          <a:srcRect/>
          <a:stretch>
            <a:fillRect/>
          </a:stretch>
        </p:blipFill>
        <p:spPr bwMode="auto">
          <a:xfrm>
            <a:off x="4191000" y="3276600"/>
            <a:ext cx="4048125" cy="2705100"/>
          </a:xfrm>
          <a:prstGeom prst="rect">
            <a:avLst/>
          </a:prstGeom>
          <a:noFill/>
          <a:ln w="9525">
            <a:noFill/>
            <a:miter lim="800000"/>
            <a:headEnd/>
            <a:tailEnd/>
          </a:ln>
        </p:spPr>
      </p:pic>
    </p:spTree>
    <p:extLst>
      <p:ext uri="{BB962C8B-B14F-4D97-AF65-F5344CB8AC3E}">
        <p14:creationId xmlns:p14="http://schemas.microsoft.com/office/powerpoint/2010/main" val="2545633393"/>
      </p:ext>
    </p:extLst>
  </p:cSld>
  <p:clrMapOvr>
    <a:masterClrMapping/>
  </p:clrMapOvr>
  <p:transition xmlns:p14="http://schemas.microsoft.com/office/powerpoint/2010/main">
    <p:fade thruBlk="1"/>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bwMode="auto">
          <a:xfrm>
            <a:off x="0" y="0"/>
            <a:ext cx="762000" cy="36576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Verdana" pitchFamily="34" charset="0"/>
            </a:endParaRPr>
          </a:p>
        </p:txBody>
      </p:sp>
      <p:sp>
        <p:nvSpPr>
          <p:cNvPr id="3" name="Title 2"/>
          <p:cNvSpPr>
            <a:spLocks noGrp="1"/>
          </p:cNvSpPr>
          <p:nvPr>
            <p:ph type="title"/>
          </p:nvPr>
        </p:nvSpPr>
        <p:spPr>
          <a:xfrm>
            <a:off x="304800" y="-15045"/>
            <a:ext cx="8763000" cy="1143000"/>
          </a:xfrm>
        </p:spPr>
        <p:txBody>
          <a:bodyPr/>
          <a:lstStyle/>
          <a:p>
            <a:r>
              <a:rPr lang="en-US" sz="3200" b="1" dirty="0" smtClean="0">
                <a:solidFill>
                  <a:schemeClr val="tx1"/>
                </a:solidFill>
              </a:rPr>
              <a:t>Five Critical Elements of Formative Assessment</a:t>
            </a:r>
            <a:endParaRPr lang="en-US" sz="3200" b="1" dirty="0">
              <a:solidFill>
                <a:schemeClr val="tx1"/>
              </a:solidFill>
            </a:endParaRPr>
          </a:p>
        </p:txBody>
      </p:sp>
      <p:sp>
        <p:nvSpPr>
          <p:cNvPr id="2" name="Content Placeholder 1"/>
          <p:cNvSpPr>
            <a:spLocks noGrp="1"/>
          </p:cNvSpPr>
          <p:nvPr>
            <p:ph idx="1"/>
          </p:nvPr>
        </p:nvSpPr>
        <p:spPr>
          <a:xfrm>
            <a:off x="0" y="958622"/>
            <a:ext cx="9067800" cy="5899378"/>
          </a:xfrm>
        </p:spPr>
        <p:txBody>
          <a:bodyPr>
            <a:noAutofit/>
          </a:bodyPr>
          <a:lstStyle/>
          <a:p>
            <a:pPr marL="623888" indent="-514350">
              <a:spcAft>
                <a:spcPts val="1800"/>
              </a:spcAft>
              <a:buSzPct val="82000"/>
              <a:buFont typeface="+mj-lt"/>
              <a:buAutoNum type="arabicPeriod"/>
            </a:pPr>
            <a:r>
              <a:rPr lang="en-US" sz="2700" dirty="0" smtClean="0">
                <a:latin typeface="Calibri" pitchFamily="34" charset="0"/>
              </a:rPr>
              <a:t>Indicate how students are moving toward proficiency of a </a:t>
            </a:r>
            <a:r>
              <a:rPr lang="en-US" sz="2700" dirty="0" smtClean="0">
                <a:latin typeface="Calibri" pitchFamily="34" charset="0"/>
              </a:rPr>
              <a:t>standard</a:t>
            </a:r>
          </a:p>
          <a:p>
            <a:pPr marL="623888" indent="-514350">
              <a:spcAft>
                <a:spcPts val="1800"/>
              </a:spcAft>
              <a:buSzPct val="82000"/>
              <a:buFont typeface="+mj-lt"/>
              <a:buAutoNum type="arabicPeriod"/>
            </a:pPr>
            <a:r>
              <a:rPr lang="en-US" sz="2700" dirty="0" smtClean="0">
                <a:latin typeface="Calibri" pitchFamily="34" charset="0"/>
              </a:rPr>
              <a:t>Identify </a:t>
            </a:r>
            <a:r>
              <a:rPr lang="en-US" sz="2700" dirty="0" smtClean="0">
                <a:latin typeface="Calibri" pitchFamily="34" charset="0"/>
              </a:rPr>
              <a:t>the current level of understanding in relation to expectations</a:t>
            </a:r>
          </a:p>
          <a:p>
            <a:pPr marL="624078" indent="-514350">
              <a:spcAft>
                <a:spcPts val="1800"/>
              </a:spcAft>
              <a:buClr>
                <a:srgbClr val="001236"/>
              </a:buClr>
              <a:buSzPct val="82000"/>
              <a:buFont typeface="+mj-lt"/>
              <a:buAutoNum type="arabicPeriod"/>
            </a:pPr>
            <a:r>
              <a:rPr lang="en-US" sz="2700" dirty="0" smtClean="0">
                <a:latin typeface="Calibri" pitchFamily="34" charset="0"/>
              </a:rPr>
              <a:t>Provide specific and appropriate feedback </a:t>
            </a:r>
          </a:p>
          <a:p>
            <a:pPr marL="624078" indent="-514350">
              <a:spcAft>
                <a:spcPts val="1800"/>
              </a:spcAft>
              <a:buClr>
                <a:srgbClr val="001236"/>
              </a:buClr>
              <a:buSzPct val="82000"/>
              <a:buFont typeface="+mj-lt"/>
              <a:buAutoNum type="arabicPeriod"/>
            </a:pPr>
            <a:r>
              <a:rPr lang="en-US" sz="2700" dirty="0" smtClean="0">
                <a:latin typeface="Calibri" pitchFamily="34" charset="0"/>
              </a:rPr>
              <a:t>Engage students in the process</a:t>
            </a:r>
          </a:p>
          <a:p>
            <a:pPr marL="624078" indent="-514350">
              <a:spcAft>
                <a:spcPts val="1800"/>
              </a:spcAft>
              <a:buClr>
                <a:srgbClr val="001236"/>
              </a:buClr>
              <a:buSzPct val="82000"/>
              <a:buFont typeface="+mj-lt"/>
              <a:buAutoNum type="arabicPeriod"/>
            </a:pPr>
            <a:r>
              <a:rPr lang="en-US" sz="2700" dirty="0" smtClean="0">
                <a:latin typeface="Calibri" pitchFamily="34" charset="0"/>
              </a:rPr>
              <a:t>Provide time, support, and instruction in order for students to adjust, implement, and process their learning</a:t>
            </a:r>
            <a:endParaRPr lang="en-US" sz="2700" dirty="0">
              <a:latin typeface="Calibri" pitchFamily="34" charset="0"/>
            </a:endParaRPr>
          </a:p>
        </p:txBody>
      </p:sp>
    </p:spTree>
    <p:extLst>
      <p:ext uri="{BB962C8B-B14F-4D97-AF65-F5344CB8AC3E}">
        <p14:creationId xmlns:p14="http://schemas.microsoft.com/office/powerpoint/2010/main" val="476075250"/>
      </p:ext>
    </p:extLst>
  </p:cSld>
  <p:clrMapOvr>
    <a:masterClrMapping/>
  </p:clrMapOvr>
  <p:transition xmlns:p14="http://schemas.microsoft.com/office/powerpoint/2010/main">
    <p:fade thruBlk="1"/>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childTnLst>
                                  <p:subTnLst>
                                    <p:animClr clrSpc="rgb" dir="cw">
                                      <p:cBhvr override="childStyle">
                                        <p:cTn dur="1" fill="hold" display="0" masterRel="nextClick" afterEffect="1"/>
                                        <p:tgtEl>
                                          <p:spTgt spid="2">
                                            <p:txEl>
                                              <p:pRg st="0" end="0"/>
                                            </p:txEl>
                                          </p:spTgt>
                                        </p:tgtEl>
                                        <p:attrNameLst>
                                          <p:attrName>ppt_c</p:attrName>
                                        </p:attrNameLst>
                                      </p:cBhvr>
                                      <p:to>
                                        <a:schemeClr val="accent2"/>
                                      </p:to>
                                    </p:animClr>
                                  </p:sub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1000"/>
                                        <p:tgtEl>
                                          <p:spTgt spid="2">
                                            <p:txEl>
                                              <p:pRg st="1" end="1"/>
                                            </p:txEl>
                                          </p:spTgt>
                                        </p:tgtEl>
                                      </p:cBhvr>
                                    </p:animEffect>
                                  </p:childTnLst>
                                  <p:subTnLst>
                                    <p:animClr clrSpc="rgb" dir="cw">
                                      <p:cBhvr override="childStyle">
                                        <p:cTn dur="1" fill="hold" display="0" masterRel="nextClick" afterEffect="1"/>
                                        <p:tgtEl>
                                          <p:spTgt spid="2">
                                            <p:txEl>
                                              <p:pRg st="1" end="1"/>
                                            </p:txEl>
                                          </p:spTgt>
                                        </p:tgtEl>
                                        <p:attrNameLst>
                                          <p:attrName>ppt_c</p:attrName>
                                        </p:attrNameLst>
                                      </p:cBhvr>
                                      <p:to>
                                        <a:schemeClr val="accent2"/>
                                      </p:to>
                                    </p:animClr>
                                  </p:sub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2000"/>
                                        <p:tgtEl>
                                          <p:spTgt spid="2">
                                            <p:txEl>
                                              <p:pRg st="2" end="2"/>
                                            </p:txEl>
                                          </p:spTgt>
                                        </p:tgtEl>
                                      </p:cBhvr>
                                    </p:animEffect>
                                  </p:childTnLst>
                                  <p:subTnLst>
                                    <p:animClr clrSpc="rgb" dir="cw">
                                      <p:cBhvr override="childStyle">
                                        <p:cTn dur="1" fill="hold" display="0" masterRel="nextClick" afterEffect="1"/>
                                        <p:tgtEl>
                                          <p:spTgt spid="2">
                                            <p:txEl>
                                              <p:pRg st="2" end="2"/>
                                            </p:txEl>
                                          </p:spTgt>
                                        </p:tgtEl>
                                        <p:attrNameLst>
                                          <p:attrName>ppt_c</p:attrName>
                                        </p:attrNameLst>
                                      </p:cBhvr>
                                      <p:to>
                                        <a:schemeClr val="accent2"/>
                                      </p:to>
                                    </p:animClr>
                                  </p:sub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2000"/>
                                        <p:tgtEl>
                                          <p:spTgt spid="2">
                                            <p:txEl>
                                              <p:pRg st="3" end="3"/>
                                            </p:txEl>
                                          </p:spTgt>
                                        </p:tgtEl>
                                      </p:cBhvr>
                                    </p:animEffect>
                                  </p:childTnLst>
                                  <p:subTnLst>
                                    <p:animClr clrSpc="rgb" dir="cw">
                                      <p:cBhvr override="childStyle">
                                        <p:cTn dur="1" fill="hold" display="0" masterRel="nextClick" afterEffect="1"/>
                                        <p:tgtEl>
                                          <p:spTgt spid="2">
                                            <p:txEl>
                                              <p:pRg st="3" end="3"/>
                                            </p:txEl>
                                          </p:spTgt>
                                        </p:tgtEl>
                                        <p:attrNameLst>
                                          <p:attrName>ppt_c</p:attrName>
                                        </p:attrNameLst>
                                      </p:cBhvr>
                                      <p:to>
                                        <a:schemeClr val="accent2"/>
                                      </p:to>
                                    </p:animClr>
                                  </p:sub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fade">
                                      <p:cBhvr>
                                        <p:cTn id="27" dur="20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02484" y="304800"/>
            <a:ext cx="8534400" cy="1143000"/>
          </a:xfrm>
        </p:spPr>
        <p:txBody>
          <a:bodyPr>
            <a:noAutofit/>
          </a:bodyPr>
          <a:lstStyle/>
          <a:p>
            <a:pPr marL="682625" indent="-682625"/>
            <a:r>
              <a:rPr lang="en-US" sz="3200" dirty="0" smtClean="0"/>
              <a:t>1.  	</a:t>
            </a:r>
            <a:r>
              <a:rPr lang="en-US" sz="3200" b="1" dirty="0" smtClean="0">
                <a:latin typeface="Calibri" pitchFamily="34" charset="0"/>
              </a:rPr>
              <a:t>Indicate how students are moving toward proficiency of a standard</a:t>
            </a:r>
            <a:endParaRPr lang="en-US" sz="3200" b="1" dirty="0"/>
          </a:p>
        </p:txBody>
      </p:sp>
      <p:sp>
        <p:nvSpPr>
          <p:cNvPr id="2" name="Content Placeholder 1"/>
          <p:cNvSpPr>
            <a:spLocks noGrp="1"/>
          </p:cNvSpPr>
          <p:nvPr>
            <p:ph idx="1"/>
          </p:nvPr>
        </p:nvSpPr>
        <p:spPr>
          <a:xfrm>
            <a:off x="202484" y="1570037"/>
            <a:ext cx="8712916" cy="4525963"/>
          </a:xfrm>
          <a:noFill/>
        </p:spPr>
        <p:txBody>
          <a:bodyPr/>
          <a:lstStyle/>
          <a:p>
            <a:pPr marL="466725" indent="-466725">
              <a:spcAft>
                <a:spcPts val="1200"/>
              </a:spcAft>
            </a:pPr>
            <a:r>
              <a:rPr lang="en-US" sz="2800" dirty="0" smtClean="0"/>
              <a:t>The skills and knowledge associated with the standard are clear and obtainable. </a:t>
            </a:r>
          </a:p>
          <a:p>
            <a:pPr marL="466725" indent="-466725">
              <a:spcAft>
                <a:spcPts val="1200"/>
              </a:spcAft>
            </a:pPr>
            <a:r>
              <a:rPr lang="en-US" sz="2800" dirty="0" smtClean="0"/>
              <a:t>Students know where they are on the learning continuum – they know the target</a:t>
            </a:r>
          </a:p>
          <a:p>
            <a:pPr marL="466725" indent="-466725">
              <a:spcAft>
                <a:spcPts val="1200"/>
              </a:spcAft>
            </a:pPr>
            <a:r>
              <a:rPr lang="en-US" sz="2800" dirty="0" smtClean="0"/>
              <a:t>Students can identify what needs to be accomplished </a:t>
            </a:r>
            <a:r>
              <a:rPr lang="en-US" sz="2800" dirty="0" smtClean="0"/>
              <a:t>next</a:t>
            </a:r>
            <a:endParaRPr lang="en-US" dirty="0" smtClean="0"/>
          </a:p>
          <a:p>
            <a:endParaRPr lang="en-US" dirty="0" smtClean="0"/>
          </a:p>
          <a:p>
            <a:endParaRPr lang="en-US" dirty="0"/>
          </a:p>
        </p:txBody>
      </p:sp>
    </p:spTree>
    <p:extLst>
      <p:ext uri="{BB962C8B-B14F-4D97-AF65-F5344CB8AC3E}">
        <p14:creationId xmlns:p14="http://schemas.microsoft.com/office/powerpoint/2010/main" val="1097589471"/>
      </p:ext>
    </p:extLst>
  </p:cSld>
  <p:clrMapOvr>
    <a:masterClrMapping/>
  </p:clrMapOvr>
  <p:transition xmlns:p14="http://schemas.microsoft.com/office/powerpoint/2010/main">
    <p:fade thruBlk="1"/>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10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10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31001" y="333532"/>
            <a:ext cx="8534400" cy="1143000"/>
          </a:xfrm>
        </p:spPr>
        <p:txBody>
          <a:bodyPr>
            <a:noAutofit/>
          </a:bodyPr>
          <a:lstStyle/>
          <a:p>
            <a:pPr marL="682625" indent="-573088"/>
            <a:r>
              <a:rPr lang="en-US" sz="3200" b="1" dirty="0" smtClean="0"/>
              <a:t>2.	Identify the current level of understanding in relation to expectations</a:t>
            </a:r>
          </a:p>
        </p:txBody>
      </p:sp>
      <p:sp>
        <p:nvSpPr>
          <p:cNvPr id="2" name="Content Placeholder 1"/>
          <p:cNvSpPr>
            <a:spLocks noGrp="1"/>
          </p:cNvSpPr>
          <p:nvPr>
            <p:ph idx="1"/>
          </p:nvPr>
        </p:nvSpPr>
        <p:spPr>
          <a:xfrm>
            <a:off x="131001" y="1735667"/>
            <a:ext cx="8860599" cy="4525963"/>
          </a:xfrm>
          <a:noFill/>
          <a:ln>
            <a:noFill/>
          </a:ln>
        </p:spPr>
        <p:txBody>
          <a:bodyPr/>
          <a:lstStyle/>
          <a:p>
            <a:pPr marL="466725" indent="-466725"/>
            <a:r>
              <a:rPr lang="en-US" sz="2800" dirty="0" smtClean="0"/>
              <a:t>Recognize what skills or understandings are weak or missing</a:t>
            </a:r>
          </a:p>
          <a:p>
            <a:pPr marL="466725" indent="-466725"/>
            <a:r>
              <a:rPr lang="en-US" sz="2800" dirty="0" smtClean="0"/>
              <a:t>Specifically identifies what is necessary to move to the next step </a:t>
            </a:r>
          </a:p>
          <a:p>
            <a:pPr marL="466725" indent="-466725"/>
            <a:r>
              <a:rPr lang="en-US" sz="2800" dirty="0" smtClean="0"/>
              <a:t>Looks at foundational issues as well as recent instruction</a:t>
            </a:r>
          </a:p>
          <a:p>
            <a:pPr marL="466725" indent="-466725"/>
            <a:r>
              <a:rPr lang="en-US" sz="2800" dirty="0" smtClean="0"/>
              <a:t>Clearly shows the gap between current and next level learning</a:t>
            </a:r>
          </a:p>
          <a:p>
            <a:endParaRPr lang="en-US" dirty="0" smtClean="0"/>
          </a:p>
          <a:p>
            <a:endParaRPr lang="en-US" dirty="0"/>
          </a:p>
        </p:txBody>
      </p:sp>
    </p:spTree>
    <p:extLst>
      <p:ext uri="{BB962C8B-B14F-4D97-AF65-F5344CB8AC3E}">
        <p14:creationId xmlns:p14="http://schemas.microsoft.com/office/powerpoint/2010/main" val="1847395615"/>
      </p:ext>
    </p:extLst>
  </p:cSld>
  <p:clrMapOvr>
    <a:masterClrMapping/>
  </p:clrMapOvr>
  <p:transition xmlns:p14="http://schemas.microsoft.com/office/powerpoint/2010/main">
    <p:fade thruBlk="1"/>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10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10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10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1809" y="0"/>
            <a:ext cx="7313612" cy="1143000"/>
          </a:xfrm>
        </p:spPr>
        <p:txBody>
          <a:bodyPr>
            <a:noAutofit/>
          </a:bodyPr>
          <a:lstStyle/>
          <a:p>
            <a:pPr marL="519113" indent="-519113"/>
            <a:r>
              <a:rPr lang="en-US" sz="2800" dirty="0" smtClean="0"/>
              <a:t>3. 	</a:t>
            </a:r>
            <a:r>
              <a:rPr lang="en-US" sz="2800" b="1" dirty="0" smtClean="0"/>
              <a:t>Provide specific and appropriate feedback</a:t>
            </a:r>
            <a:endParaRPr lang="en-US" sz="2800" b="1" dirty="0"/>
          </a:p>
        </p:txBody>
      </p:sp>
      <p:sp>
        <p:nvSpPr>
          <p:cNvPr id="2" name="Content Placeholder 1"/>
          <p:cNvSpPr>
            <a:spLocks noGrp="1"/>
          </p:cNvSpPr>
          <p:nvPr>
            <p:ph idx="1"/>
          </p:nvPr>
        </p:nvSpPr>
        <p:spPr>
          <a:xfrm>
            <a:off x="301809" y="914400"/>
            <a:ext cx="8765991" cy="4525963"/>
          </a:xfrm>
          <a:noFill/>
          <a:ln>
            <a:noFill/>
          </a:ln>
        </p:spPr>
        <p:txBody>
          <a:bodyPr>
            <a:noAutofit/>
          </a:bodyPr>
          <a:lstStyle/>
          <a:p>
            <a:r>
              <a:rPr lang="en-US" sz="2400" dirty="0" smtClean="0">
                <a:latin typeface="Calibri" pitchFamily="34" charset="0"/>
              </a:rPr>
              <a:t>It should be given promptly</a:t>
            </a:r>
          </a:p>
          <a:p>
            <a:r>
              <a:rPr lang="en-US" sz="2400" dirty="0" smtClean="0">
                <a:latin typeface="Calibri" pitchFamily="34" charset="0"/>
              </a:rPr>
              <a:t>Oral feedback (including discussion) is the most effective</a:t>
            </a:r>
          </a:p>
          <a:p>
            <a:r>
              <a:rPr lang="en-US" sz="2400" dirty="0" smtClean="0">
                <a:latin typeface="Calibri" pitchFamily="34" charset="0"/>
              </a:rPr>
              <a:t>Comments should be limited in number and should give specific advice as to how goals can be achieved</a:t>
            </a:r>
          </a:p>
          <a:p>
            <a:r>
              <a:rPr lang="en-US" sz="2400" dirty="0" smtClean="0">
                <a:latin typeface="Calibri" pitchFamily="34" charset="0"/>
              </a:rPr>
              <a:t>It should give the student a sense of what has been achieved as well as improvement still needs to be mastered</a:t>
            </a:r>
          </a:p>
          <a:p>
            <a:r>
              <a:rPr lang="en-US" sz="2400" dirty="0" smtClean="0">
                <a:latin typeface="Calibri" pitchFamily="34" charset="0"/>
              </a:rPr>
              <a:t>Grades are not helpful in a formative environment</a:t>
            </a:r>
          </a:p>
          <a:p>
            <a:r>
              <a:rPr lang="en-US" sz="2400" dirty="0" smtClean="0">
                <a:latin typeface="Calibri" pitchFamily="34" charset="0"/>
              </a:rPr>
              <a:t>Targets and progress should be discussed with students while they are working on the task</a:t>
            </a:r>
          </a:p>
          <a:p>
            <a:r>
              <a:rPr lang="en-US" sz="2400" dirty="0" smtClean="0">
                <a:latin typeface="Calibri" pitchFamily="34" charset="0"/>
              </a:rPr>
              <a:t>Students should reflect on the feedback and be given time to work on improvements</a:t>
            </a:r>
          </a:p>
          <a:p>
            <a:r>
              <a:rPr lang="en-US" sz="2400" dirty="0" smtClean="0">
                <a:latin typeface="Calibri" pitchFamily="34" charset="0"/>
              </a:rPr>
              <a:t>Where appropriate, attempts should be made to involve parents in the learning triggered by feedback</a:t>
            </a:r>
          </a:p>
          <a:p>
            <a:endParaRPr lang="en-US" sz="2400" dirty="0">
              <a:latin typeface="Calibri" pitchFamily="34" charset="0"/>
            </a:endParaRPr>
          </a:p>
        </p:txBody>
      </p:sp>
    </p:spTree>
    <p:extLst>
      <p:ext uri="{BB962C8B-B14F-4D97-AF65-F5344CB8AC3E}">
        <p14:creationId xmlns:p14="http://schemas.microsoft.com/office/powerpoint/2010/main" val="347949712"/>
      </p:ext>
    </p:extLst>
  </p:cSld>
  <p:clrMapOvr>
    <a:masterClrMapping/>
  </p:clrMapOvr>
  <p:transition xmlns:p14="http://schemas.microsoft.com/office/powerpoint/2010/main">
    <p:fade thruBlk="1"/>
  </p:transitio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srcRect/>
          <a:stretch>
            <a:fillRect/>
          </a:stretch>
        </p:blipFill>
        <p:spPr bwMode="auto">
          <a:xfrm>
            <a:off x="6730683" y="4490713"/>
            <a:ext cx="2384424" cy="2201646"/>
          </a:xfrm>
          <a:prstGeom prst="rect">
            <a:avLst/>
          </a:prstGeom>
          <a:noFill/>
          <a:ln w="9525">
            <a:noFill/>
            <a:miter lim="800000"/>
            <a:headEnd/>
            <a:tailEnd/>
          </a:ln>
        </p:spPr>
      </p:pic>
      <p:sp>
        <p:nvSpPr>
          <p:cNvPr id="3" name="Title 2"/>
          <p:cNvSpPr>
            <a:spLocks noGrp="1"/>
          </p:cNvSpPr>
          <p:nvPr>
            <p:ph type="title"/>
          </p:nvPr>
        </p:nvSpPr>
        <p:spPr>
          <a:xfrm>
            <a:off x="278262" y="0"/>
            <a:ext cx="7313612" cy="1143000"/>
          </a:xfrm>
        </p:spPr>
        <p:txBody>
          <a:bodyPr>
            <a:noAutofit/>
          </a:bodyPr>
          <a:lstStyle/>
          <a:p>
            <a:pPr marL="577850" indent="-577850"/>
            <a:r>
              <a:rPr lang="en-US" sz="3200" dirty="0" smtClean="0"/>
              <a:t>4. 	</a:t>
            </a:r>
            <a:r>
              <a:rPr lang="en-US" sz="3200" b="1" dirty="0" smtClean="0"/>
              <a:t>Engage students in the process</a:t>
            </a:r>
            <a:endParaRPr lang="en-US" sz="3200" b="1" dirty="0"/>
          </a:p>
        </p:txBody>
      </p:sp>
      <p:sp>
        <p:nvSpPr>
          <p:cNvPr id="2" name="Content Placeholder 1"/>
          <p:cNvSpPr>
            <a:spLocks noGrp="1"/>
          </p:cNvSpPr>
          <p:nvPr>
            <p:ph idx="1"/>
          </p:nvPr>
        </p:nvSpPr>
        <p:spPr>
          <a:xfrm>
            <a:off x="533400" y="1295400"/>
            <a:ext cx="8229600" cy="4525963"/>
          </a:xfrm>
          <a:noFill/>
          <a:ln>
            <a:noFill/>
          </a:ln>
        </p:spPr>
        <p:txBody>
          <a:bodyPr>
            <a:normAutofit lnSpcReduction="10000"/>
          </a:bodyPr>
          <a:lstStyle/>
          <a:p>
            <a:r>
              <a:rPr lang="en-US" sz="2800" dirty="0" smtClean="0">
                <a:latin typeface="Calibri" pitchFamily="34" charset="0"/>
              </a:rPr>
              <a:t>Teachers must create an environment where students feel that they are partners in the learning process</a:t>
            </a:r>
          </a:p>
          <a:p>
            <a:r>
              <a:rPr lang="en-US" sz="2800" dirty="0" smtClean="0">
                <a:latin typeface="Calibri" pitchFamily="34" charset="0"/>
              </a:rPr>
              <a:t>The should reflect on their learning and be able to articulate where they are and what needs to be accomplished next</a:t>
            </a:r>
          </a:p>
          <a:p>
            <a:r>
              <a:rPr lang="en-US" sz="2800" dirty="0" smtClean="0">
                <a:latin typeface="Calibri" pitchFamily="34" charset="0"/>
              </a:rPr>
              <a:t>Work with other students – not necessarily </a:t>
            </a:r>
            <a:br>
              <a:rPr lang="en-US" sz="2800" dirty="0" smtClean="0">
                <a:latin typeface="Calibri" pitchFamily="34" charset="0"/>
              </a:rPr>
            </a:br>
            <a:r>
              <a:rPr lang="en-US" sz="2800" dirty="0" smtClean="0">
                <a:latin typeface="Calibri" pitchFamily="34" charset="0"/>
              </a:rPr>
              <a:t>at the same level of understanding</a:t>
            </a:r>
          </a:p>
          <a:p>
            <a:r>
              <a:rPr lang="en-US" sz="2800" dirty="0" smtClean="0">
                <a:latin typeface="Calibri" pitchFamily="34" charset="0"/>
              </a:rPr>
              <a:t>Students track their learning</a:t>
            </a:r>
          </a:p>
          <a:p>
            <a:endParaRPr lang="en-US" sz="2800" dirty="0">
              <a:latin typeface="Calibri" pitchFamily="34" charset="0"/>
            </a:endParaRPr>
          </a:p>
        </p:txBody>
      </p:sp>
    </p:spTree>
    <p:extLst>
      <p:ext uri="{BB962C8B-B14F-4D97-AF65-F5344CB8AC3E}">
        <p14:creationId xmlns:p14="http://schemas.microsoft.com/office/powerpoint/2010/main" val="2383688398"/>
      </p:ext>
    </p:extLst>
  </p:cSld>
  <p:clrMapOvr>
    <a:masterClrMapping/>
  </p:clrMapOvr>
  <p:transition xmlns:p14="http://schemas.microsoft.com/office/powerpoint/2010/main">
    <p:fade thruBlk="1"/>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64993" y="488513"/>
            <a:ext cx="8229600" cy="1143000"/>
          </a:xfrm>
        </p:spPr>
        <p:txBody>
          <a:bodyPr>
            <a:noAutofit/>
          </a:bodyPr>
          <a:lstStyle/>
          <a:p>
            <a:pPr marL="463550" indent="-463550"/>
            <a:r>
              <a:rPr lang="en-US" sz="2800" dirty="0" smtClean="0"/>
              <a:t>5. </a:t>
            </a:r>
            <a:r>
              <a:rPr lang="en-US" sz="2800" b="1" dirty="0" smtClean="0"/>
              <a:t>	Provide time, support, and instruction in order for students to adjust, implement, and process their learning</a:t>
            </a:r>
            <a:br>
              <a:rPr lang="en-US" sz="2800" b="1" dirty="0" smtClean="0"/>
            </a:br>
            <a:endParaRPr lang="en-US" sz="2800" b="1" dirty="0"/>
          </a:p>
        </p:txBody>
      </p:sp>
      <p:sp>
        <p:nvSpPr>
          <p:cNvPr id="2" name="Content Placeholder 1"/>
          <p:cNvSpPr>
            <a:spLocks noGrp="1"/>
          </p:cNvSpPr>
          <p:nvPr>
            <p:ph idx="1"/>
          </p:nvPr>
        </p:nvSpPr>
        <p:spPr>
          <a:xfrm>
            <a:off x="264993" y="1631513"/>
            <a:ext cx="8229600" cy="4525963"/>
          </a:xfrm>
          <a:noFill/>
          <a:ln>
            <a:noFill/>
          </a:ln>
        </p:spPr>
        <p:txBody>
          <a:bodyPr>
            <a:noAutofit/>
          </a:bodyPr>
          <a:lstStyle/>
          <a:p>
            <a:r>
              <a:rPr lang="en-US" sz="2800" dirty="0" smtClean="0"/>
              <a:t>Follow assessments with time to practice</a:t>
            </a:r>
          </a:p>
          <a:p>
            <a:r>
              <a:rPr lang="en-US" sz="2800" dirty="0" smtClean="0"/>
              <a:t>Make sure additional (and different) instruction is provided</a:t>
            </a:r>
          </a:p>
          <a:p>
            <a:r>
              <a:rPr lang="en-US" sz="2800" dirty="0" smtClean="0"/>
              <a:t>Work with students independently and in small groups</a:t>
            </a:r>
          </a:p>
          <a:p>
            <a:r>
              <a:rPr lang="en-US" sz="2800" dirty="0" smtClean="0"/>
              <a:t>Clarify misconceptions and misunderstandings </a:t>
            </a:r>
          </a:p>
          <a:p>
            <a:r>
              <a:rPr lang="en-US" sz="2800" dirty="0" smtClean="0"/>
              <a:t>Review what was taught in </a:t>
            </a:r>
            <a:br>
              <a:rPr lang="en-US" sz="2800" dirty="0" smtClean="0"/>
            </a:br>
            <a:r>
              <a:rPr lang="en-US" sz="2800" dirty="0" smtClean="0"/>
              <a:t>relation to its connection the target</a:t>
            </a:r>
          </a:p>
          <a:p>
            <a:pPr>
              <a:buNone/>
            </a:pPr>
            <a:endParaRPr lang="en-US" sz="2800" dirty="0"/>
          </a:p>
        </p:txBody>
      </p:sp>
    </p:spTree>
    <p:extLst>
      <p:ext uri="{BB962C8B-B14F-4D97-AF65-F5344CB8AC3E}">
        <p14:creationId xmlns:p14="http://schemas.microsoft.com/office/powerpoint/2010/main" val="2190550483"/>
      </p:ext>
    </p:extLst>
  </p:cSld>
  <p:clrMapOvr>
    <a:masterClrMapping/>
  </p:clrMapOvr>
  <p:transition xmlns:p14="http://schemas.microsoft.com/office/powerpoint/2010/main">
    <p:fade thruBlk="1"/>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fade">
                                      <p:cBhvr>
                                        <p:cTn id="27"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533400" y="0"/>
            <a:ext cx="1524000" cy="365760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Verdana"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257768955"/>
              </p:ext>
            </p:extLst>
          </p:nvPr>
        </p:nvGraphicFramePr>
        <p:xfrm>
          <a:off x="0" y="169333"/>
          <a:ext cx="9144000" cy="6540025"/>
        </p:xfrm>
        <a:graphic>
          <a:graphicData uri="http://schemas.openxmlformats.org/drawingml/2006/table">
            <a:tbl>
              <a:tblPr/>
              <a:tblGrid>
                <a:gridCol w="2623931"/>
                <a:gridCol w="1908313"/>
                <a:gridCol w="2260130"/>
                <a:gridCol w="2351626"/>
              </a:tblGrid>
              <a:tr h="623871">
                <a:tc>
                  <a:txBody>
                    <a:bodyPr/>
                    <a:lstStyle/>
                    <a:p>
                      <a:pPr algn="l" fontAlgn="b"/>
                      <a:r>
                        <a:rPr lang="en-US" sz="1400" b="0" i="0" u="none" strike="noStrike" dirty="0">
                          <a:solidFill>
                            <a:srgbClr val="000000"/>
                          </a:solidFill>
                          <a:latin typeface="Calibri"/>
                        </a:rPr>
                        <a:t>Five Critical Elements of Formative Assessment</a:t>
                      </a:r>
                    </a:p>
                  </a:txBody>
                  <a:tcPr marL="3471" marR="3471" marT="347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t"/>
                      <a:r>
                        <a:rPr lang="en-US" sz="1400" b="0" i="0" u="none" strike="noStrike" dirty="0">
                          <a:solidFill>
                            <a:srgbClr val="000000"/>
                          </a:solidFill>
                          <a:latin typeface="Calibri"/>
                        </a:rPr>
                        <a:t>1</a:t>
                      </a:r>
                    </a:p>
                  </a:txBody>
                  <a:tcPr marL="3471" marR="3471" marT="347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t"/>
                      <a:r>
                        <a:rPr lang="en-US" sz="1400" b="0" i="0" u="none" strike="noStrike" dirty="0">
                          <a:solidFill>
                            <a:srgbClr val="000000"/>
                          </a:solidFill>
                          <a:latin typeface="Calibri"/>
                        </a:rPr>
                        <a:t>2</a:t>
                      </a:r>
                    </a:p>
                  </a:txBody>
                  <a:tcPr marL="3471" marR="3471" marT="347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400" b="0" i="0" u="none" strike="noStrike" dirty="0">
                          <a:solidFill>
                            <a:srgbClr val="000000"/>
                          </a:solidFill>
                          <a:latin typeface="Calibri"/>
                        </a:rPr>
                        <a:t>3</a:t>
                      </a:r>
                    </a:p>
                  </a:txBody>
                  <a:tcPr marL="3471" marR="3471" marT="347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146814">
                <a:tc>
                  <a:txBody>
                    <a:bodyPr/>
                    <a:lstStyle/>
                    <a:p>
                      <a:pPr marL="57150" indent="0" algn="l" fontAlgn="t">
                        <a:buClr>
                          <a:srgbClr val="000000"/>
                        </a:buClr>
                        <a:buSzPts val="1400"/>
                        <a:buFont typeface="Calibri"/>
                        <a:buNone/>
                      </a:pPr>
                      <a:r>
                        <a:rPr lang="en-US" sz="1400" b="0" i="0" u="none" strike="noStrike" dirty="0" smtClean="0">
                          <a:solidFill>
                            <a:srgbClr val="000000"/>
                          </a:solidFill>
                          <a:latin typeface="Calibri"/>
                        </a:rPr>
                        <a:t>Indicate how students are moving toward proficiency of a standard </a:t>
                      </a:r>
                      <a:endParaRPr lang="en-US" sz="1400" b="0" i="0" u="none" strike="noStrike" dirty="0">
                        <a:solidFill>
                          <a:srgbClr val="000000"/>
                        </a:solidFill>
                        <a:latin typeface="Calibri"/>
                      </a:endParaRPr>
                    </a:p>
                  </a:txBody>
                  <a:tcPr marL="3471" marR="3471" marT="347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57150" indent="0" algn="l" fontAlgn="t"/>
                      <a:r>
                        <a:rPr lang="en-US" sz="1400" b="0" i="0" u="none" strike="noStrike" dirty="0">
                          <a:solidFill>
                            <a:srgbClr val="000000"/>
                          </a:solidFill>
                          <a:latin typeface="Calibri"/>
                        </a:rPr>
                        <a:t>Is general in nature and </a:t>
                      </a:r>
                      <a:r>
                        <a:rPr kumimoji="0" lang="en-US" sz="1400" b="0" i="0" u="none" strike="noStrike" kern="1200" dirty="0">
                          <a:solidFill>
                            <a:srgbClr val="000000"/>
                          </a:solidFill>
                          <a:latin typeface="Calibri"/>
                          <a:ea typeface="+mn-ea"/>
                          <a:cs typeface="+mn-cs"/>
                        </a:rPr>
                        <a:t>not</a:t>
                      </a:r>
                      <a:r>
                        <a:rPr lang="en-US" sz="1400" b="0" i="0" u="none" strike="noStrike" dirty="0">
                          <a:solidFill>
                            <a:srgbClr val="000000"/>
                          </a:solidFill>
                          <a:latin typeface="Calibri"/>
                        </a:rPr>
                        <a:t> targeted to a standard</a:t>
                      </a:r>
                    </a:p>
                  </a:txBody>
                  <a:tcPr marL="3471" marR="3471" marT="347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400" b="0" i="0" u="none" strike="noStrike">
                          <a:solidFill>
                            <a:srgbClr val="000000"/>
                          </a:solidFill>
                          <a:latin typeface="Calibri"/>
                        </a:rPr>
                        <a:t>References a standards but does not indicate where the student is related to proficiency</a:t>
                      </a:r>
                    </a:p>
                  </a:txBody>
                  <a:tcPr marL="3471" marR="3471" marT="347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400" b="0" i="0" u="none" strike="noStrike">
                          <a:solidFill>
                            <a:srgbClr val="000000"/>
                          </a:solidFill>
                          <a:latin typeface="Calibri"/>
                        </a:rPr>
                        <a:t>Specfiically targets the component of a standard being worked on and identifies where they are and where they need to be</a:t>
                      </a:r>
                    </a:p>
                  </a:txBody>
                  <a:tcPr marL="3471" marR="3471" marT="347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146814">
                <a:tc>
                  <a:txBody>
                    <a:bodyPr/>
                    <a:lstStyle/>
                    <a:p>
                      <a:pPr marL="57150" indent="0" algn="l" fontAlgn="t">
                        <a:buClr>
                          <a:srgbClr val="000000"/>
                        </a:buClr>
                        <a:buSzPts val="1400"/>
                        <a:buFont typeface="Calibri"/>
                        <a:buNone/>
                      </a:pPr>
                      <a:r>
                        <a:rPr kumimoji="0" lang="en-US" sz="1400" b="0" i="0" u="none" strike="noStrike" kern="1200" dirty="0" smtClean="0">
                          <a:solidFill>
                            <a:srgbClr val="000000"/>
                          </a:solidFill>
                          <a:latin typeface="Calibri"/>
                          <a:ea typeface="+mn-ea"/>
                          <a:cs typeface="+mn-cs"/>
                        </a:rPr>
                        <a:t>Identify the current level of understanding in relation to expectations</a:t>
                      </a:r>
                    </a:p>
                  </a:txBody>
                  <a:tcPr marL="3471" marR="3471" marT="347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kumimoji="0" lang="en-US" sz="1400" b="0" i="0" u="none" strike="noStrike" kern="1200" dirty="0">
                          <a:solidFill>
                            <a:srgbClr val="000000"/>
                          </a:solidFill>
                          <a:latin typeface="Calibri"/>
                          <a:ea typeface="+mn-ea"/>
                          <a:cs typeface="+mn-cs"/>
                        </a:rPr>
                        <a:t>Is a graded piece of work with nothing to assist in student learning</a:t>
                      </a:r>
                    </a:p>
                  </a:txBody>
                  <a:tcPr marL="3471" marR="3471" marT="347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400" b="0" i="0" u="none" strike="noStrike">
                          <a:solidFill>
                            <a:srgbClr val="000000"/>
                          </a:solidFill>
                          <a:latin typeface="Calibri"/>
                        </a:rPr>
                        <a:t>May identify ares of weakness but does not clearly show skills to work on</a:t>
                      </a:r>
                    </a:p>
                  </a:txBody>
                  <a:tcPr marL="3471" marR="3471" marT="347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400" b="0" i="0" u="none" strike="noStrike">
                          <a:solidFill>
                            <a:srgbClr val="000000"/>
                          </a:solidFill>
                          <a:latin typeface="Calibri"/>
                        </a:rPr>
                        <a:t>Clearly identifies specific strengths and weaknesses as well as what next steps must be taken to be proficient at a certain level</a:t>
                      </a:r>
                    </a:p>
                  </a:txBody>
                  <a:tcPr marL="3471" marR="3471" marT="347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990285">
                <a:tc>
                  <a:txBody>
                    <a:bodyPr/>
                    <a:lstStyle/>
                    <a:p>
                      <a:pPr marL="57150" indent="0" algn="l" fontAlgn="t"/>
                      <a:r>
                        <a:rPr kumimoji="0" lang="en-US" sz="1400" b="0" i="0" u="none" strike="noStrike" kern="1200" dirty="0" smtClean="0">
                          <a:solidFill>
                            <a:srgbClr val="000000"/>
                          </a:solidFill>
                          <a:latin typeface="Calibri"/>
                          <a:ea typeface="+mn-ea"/>
                          <a:cs typeface="+mn-cs"/>
                        </a:rPr>
                        <a:t>Provide specific and appropriate feedback</a:t>
                      </a:r>
                    </a:p>
                  </a:txBody>
                  <a:tcPr marL="3471" marR="3471" marT="347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400" b="0" i="0" u="none" strike="noStrike" dirty="0">
                          <a:solidFill>
                            <a:srgbClr val="000000"/>
                          </a:solidFill>
                          <a:latin typeface="Calibri"/>
                        </a:rPr>
                        <a:t>Comes in the form of a letter grade, a star or other vague, non-supportive  feedback</a:t>
                      </a:r>
                    </a:p>
                  </a:txBody>
                  <a:tcPr marL="3471" marR="3471" marT="347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400" b="0" i="0" u="none" strike="noStrike">
                          <a:solidFill>
                            <a:srgbClr val="000000"/>
                          </a:solidFill>
                          <a:latin typeface="Calibri"/>
                        </a:rPr>
                        <a:t>Feedback provides students with general information, some of which might be used to assist in learning</a:t>
                      </a:r>
                    </a:p>
                  </a:txBody>
                  <a:tcPr marL="3471" marR="3471" marT="347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400" b="0" i="0" u="none" strike="noStrike">
                          <a:solidFill>
                            <a:srgbClr val="000000"/>
                          </a:solidFill>
                          <a:latin typeface="Calibri"/>
                        </a:rPr>
                        <a:t>The feedback is ongoing, specific, targeted to the learning taking place, and assists the student in moving forward.</a:t>
                      </a:r>
                    </a:p>
                  </a:txBody>
                  <a:tcPr marL="3471" marR="3471" marT="347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146814">
                <a:tc>
                  <a:txBody>
                    <a:bodyPr/>
                    <a:lstStyle/>
                    <a:p>
                      <a:pPr marL="57150" indent="0" algn="l" fontAlgn="t">
                        <a:buClr>
                          <a:srgbClr val="000000"/>
                        </a:buClr>
                        <a:buSzPts val="1400"/>
                        <a:buFont typeface="Calibri"/>
                        <a:buNone/>
                      </a:pPr>
                      <a:r>
                        <a:rPr kumimoji="0" lang="en-US" sz="1400" b="0" i="0" u="none" strike="noStrike" kern="1200" dirty="0" smtClean="0">
                          <a:solidFill>
                            <a:srgbClr val="000000"/>
                          </a:solidFill>
                          <a:latin typeface="Calibri"/>
                          <a:ea typeface="+mn-ea"/>
                          <a:cs typeface="+mn-cs"/>
                        </a:rPr>
                        <a:t>Engages students in the process</a:t>
                      </a:r>
                    </a:p>
                  </a:txBody>
                  <a:tcPr marL="3471" marR="3471" marT="347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400" b="0" i="0" u="none" strike="noStrike" dirty="0">
                          <a:solidFill>
                            <a:srgbClr val="000000"/>
                          </a:solidFill>
                          <a:latin typeface="Calibri"/>
                        </a:rPr>
                        <a:t>Students receive a grade but are not sure what they did wrong or what to do next</a:t>
                      </a:r>
                    </a:p>
                  </a:txBody>
                  <a:tcPr marL="3471" marR="3471" marT="347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400" b="0" i="0" u="none" strike="noStrike">
                          <a:solidFill>
                            <a:srgbClr val="000000"/>
                          </a:solidFill>
                          <a:latin typeface="Calibri"/>
                        </a:rPr>
                        <a:t>Students go over the assessment and discuss what they got wrong and, perhaps, why. Next steps are not outlined.</a:t>
                      </a:r>
                    </a:p>
                  </a:txBody>
                  <a:tcPr marL="3471" marR="3471" marT="347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400" b="0" i="0" u="none" strike="noStrike">
                          <a:solidFill>
                            <a:srgbClr val="000000"/>
                          </a:solidFill>
                          <a:latin typeface="Calibri"/>
                        </a:rPr>
                        <a:t>Students and teachers discuss the goals and expectations and then discuss those as a result of the assessment. Students then describe what they will do next.</a:t>
                      </a:r>
                    </a:p>
                  </a:txBody>
                  <a:tcPr marL="3471" marR="3471" marT="347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485427">
                <a:tc>
                  <a:txBody>
                    <a:bodyPr/>
                    <a:lstStyle/>
                    <a:p>
                      <a:pPr marL="57150" indent="0" algn="l" fontAlgn="t"/>
                      <a:r>
                        <a:rPr kumimoji="0" lang="en-US" sz="1400" b="0" i="0" u="none" strike="noStrike" kern="1200" dirty="0" smtClean="0">
                          <a:solidFill>
                            <a:srgbClr val="000000"/>
                          </a:solidFill>
                          <a:latin typeface="Calibri"/>
                          <a:ea typeface="+mn-ea"/>
                          <a:cs typeface="+mn-cs"/>
                        </a:rPr>
                        <a:t>Provide time, support, and instruction in order for students to adjust, implement, and process their learning</a:t>
                      </a:r>
                    </a:p>
                  </a:txBody>
                  <a:tcPr marL="3471" marR="3471" marT="347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400" b="0" i="0" u="none" strike="noStrike" dirty="0">
                          <a:solidFill>
                            <a:srgbClr val="000000"/>
                          </a:solidFill>
                          <a:latin typeface="Calibri"/>
                        </a:rPr>
                        <a:t>The assessment is returned with errors noted and the teacher moves to the next topic</a:t>
                      </a:r>
                    </a:p>
                  </a:txBody>
                  <a:tcPr marL="3471" marR="3471" marT="347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400" b="0" i="0" u="none" strike="noStrike">
                          <a:solidFill>
                            <a:srgbClr val="000000"/>
                          </a:solidFill>
                          <a:latin typeface="Calibri"/>
                        </a:rPr>
                        <a:t>Students are given time to correct their errors but are not assisted by either their peers or the teacher</a:t>
                      </a:r>
                    </a:p>
                  </a:txBody>
                  <a:tcPr marL="3471" marR="3471" marT="347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400" b="0" i="0" u="none" strike="noStrike" dirty="0">
                          <a:solidFill>
                            <a:srgbClr val="000000"/>
                          </a:solidFill>
                          <a:latin typeface="Calibri"/>
                        </a:rPr>
                        <a:t>Time is provided for students to work independently or in small groups while the teacher provides assistance, mini-teaching sessions, and clarifies misconceptions</a:t>
                      </a:r>
                    </a:p>
                  </a:txBody>
                  <a:tcPr marL="3471" marR="3471" marT="347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1703801718"/>
      </p:ext>
    </p:extLst>
  </p:cSld>
  <p:clrMapOvr>
    <a:masterClrMapping/>
  </p:clrMapOvr>
  <p:transition xmlns:p14="http://schemas.microsoft.com/office/powerpoint/2010/main">
    <p:fade thruBlk="1"/>
  </p:transitio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Types of Assessment Strategies</a:t>
            </a:r>
            <a:br>
              <a:rPr lang="en-US" dirty="0" smtClean="0"/>
            </a:br>
            <a:endParaRPr lang="en-US" dirty="0"/>
          </a:p>
        </p:txBody>
      </p:sp>
      <p:sp>
        <p:nvSpPr>
          <p:cNvPr id="2" name="Content Placeholder 1"/>
          <p:cNvSpPr>
            <a:spLocks noGrp="1"/>
          </p:cNvSpPr>
          <p:nvPr>
            <p:ph idx="1"/>
          </p:nvPr>
        </p:nvSpPr>
        <p:spPr>
          <a:xfrm>
            <a:off x="457200" y="1219200"/>
            <a:ext cx="8229600" cy="5638800"/>
          </a:xfrm>
          <a:noFill/>
        </p:spPr>
        <p:txBody>
          <a:bodyPr>
            <a:normAutofit fontScale="92500" lnSpcReduction="20000"/>
          </a:bodyPr>
          <a:lstStyle/>
          <a:p>
            <a:pPr>
              <a:spcAft>
                <a:spcPts val="1200"/>
              </a:spcAft>
            </a:pPr>
            <a:r>
              <a:rPr lang="en-US" b="1" dirty="0" smtClean="0">
                <a:latin typeface="Calibri" pitchFamily="34" charset="0"/>
              </a:rPr>
              <a:t>Summaries and Reflections </a:t>
            </a:r>
            <a:r>
              <a:rPr lang="en-US" dirty="0" smtClean="0">
                <a:latin typeface="Calibri" pitchFamily="34" charset="0"/>
              </a:rPr>
              <a:t>Students stop and reflect, make sense of what they have heard or read, derive personal meaning from their learning experiences, and/or increase their </a:t>
            </a:r>
            <a:r>
              <a:rPr lang="en-US" dirty="0" err="1" smtClean="0">
                <a:latin typeface="Calibri" pitchFamily="34" charset="0"/>
              </a:rPr>
              <a:t>metacognitive</a:t>
            </a:r>
            <a:r>
              <a:rPr lang="en-US" dirty="0" smtClean="0">
                <a:latin typeface="Calibri" pitchFamily="34" charset="0"/>
              </a:rPr>
              <a:t> skills. These require that students use content-specific language.</a:t>
            </a:r>
          </a:p>
          <a:p>
            <a:pPr>
              <a:spcAft>
                <a:spcPts val="1200"/>
              </a:spcAft>
            </a:pPr>
            <a:r>
              <a:rPr lang="en-US" b="1" dirty="0" smtClean="0">
                <a:latin typeface="Calibri" pitchFamily="34" charset="0"/>
              </a:rPr>
              <a:t>Lists, Charts, and Graphic Organizers </a:t>
            </a:r>
            <a:r>
              <a:rPr lang="en-US" dirty="0" smtClean="0">
                <a:latin typeface="Calibri" pitchFamily="34" charset="0"/>
              </a:rPr>
              <a:t>Students organize information, make connections, and note relationships through the use of various graphic organizers.</a:t>
            </a:r>
          </a:p>
          <a:p>
            <a:pPr>
              <a:spcAft>
                <a:spcPts val="1200"/>
              </a:spcAft>
            </a:pPr>
            <a:r>
              <a:rPr lang="en-US" b="1" dirty="0" smtClean="0">
                <a:latin typeface="Calibri" pitchFamily="34" charset="0"/>
              </a:rPr>
              <a:t>Visual Representations of Information </a:t>
            </a:r>
            <a:r>
              <a:rPr lang="en-US" dirty="0" smtClean="0">
                <a:latin typeface="Calibri" pitchFamily="34" charset="0"/>
              </a:rPr>
              <a:t>Students use both words and pictures to make connections and increase memory, facilitating retrieval of information later on. This "dual coding" helps teachers address classroom diversity, preferences in learning style, and different ways of "knowing."</a:t>
            </a:r>
          </a:p>
          <a:p>
            <a:pPr>
              <a:spcAft>
                <a:spcPts val="1200"/>
              </a:spcAft>
            </a:pPr>
            <a:r>
              <a:rPr lang="en-US" b="1" dirty="0" smtClean="0">
                <a:latin typeface="Calibri" pitchFamily="34" charset="0"/>
              </a:rPr>
              <a:t>Collaborative Activities </a:t>
            </a:r>
            <a:r>
              <a:rPr lang="en-US" dirty="0" smtClean="0">
                <a:latin typeface="Calibri" pitchFamily="34" charset="0"/>
              </a:rPr>
              <a:t>Students have the opportunity to move and/or communicate with others as they develop and demonstrate their understanding of concepts.</a:t>
            </a:r>
          </a:p>
          <a:p>
            <a:pPr>
              <a:spcAft>
                <a:spcPts val="1200"/>
              </a:spcAft>
            </a:pPr>
            <a:endParaRPr lang="en-US" dirty="0">
              <a:latin typeface="Calibri" pitchFamily="34" charset="0"/>
            </a:endParaRPr>
          </a:p>
        </p:txBody>
      </p:sp>
    </p:spTree>
    <p:extLst>
      <p:ext uri="{BB962C8B-B14F-4D97-AF65-F5344CB8AC3E}">
        <p14:creationId xmlns:p14="http://schemas.microsoft.com/office/powerpoint/2010/main" val="2579559185"/>
      </p:ext>
    </p:extLst>
  </p:cSld>
  <p:clrMapOvr>
    <a:masterClrMapping/>
  </p:clrMapOvr>
  <p:transition xmlns:p14="http://schemas.microsoft.com/office/powerpoint/2010/main">
    <p:fade thruBlk="1"/>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26141" y="441232"/>
            <a:ext cx="7691719" cy="1143000"/>
          </a:xfrm>
        </p:spPr>
        <p:txBody>
          <a:bodyPr>
            <a:normAutofit fontScale="90000"/>
          </a:bodyPr>
          <a:lstStyle/>
          <a:p>
            <a:r>
              <a:rPr lang="en-US" dirty="0" smtClean="0"/>
              <a:t>What Is Formative Assessment?</a:t>
            </a:r>
            <a:br>
              <a:rPr lang="en-US" dirty="0" smtClean="0"/>
            </a:br>
            <a:endParaRPr lang="en-US" dirty="0"/>
          </a:p>
        </p:txBody>
      </p:sp>
      <p:sp>
        <p:nvSpPr>
          <p:cNvPr id="2" name="Content Placeholder 1"/>
          <p:cNvSpPr>
            <a:spLocks noGrp="1"/>
          </p:cNvSpPr>
          <p:nvPr>
            <p:ph idx="1"/>
          </p:nvPr>
        </p:nvSpPr>
        <p:spPr>
          <a:xfrm>
            <a:off x="296333" y="1586753"/>
            <a:ext cx="8572500" cy="4571999"/>
          </a:xfrm>
        </p:spPr>
        <p:txBody>
          <a:bodyPr>
            <a:noAutofit/>
          </a:bodyPr>
          <a:lstStyle/>
          <a:p>
            <a:pPr marL="365125" indent="-26988">
              <a:buNone/>
            </a:pPr>
            <a:r>
              <a:rPr lang="en-US" sz="3000" dirty="0" smtClean="0">
                <a:latin typeface="Calibri" pitchFamily="34" charset="0"/>
              </a:rPr>
              <a:t>Formative assessment is a systematic process to </a:t>
            </a:r>
            <a:r>
              <a:rPr lang="en-US" sz="3000" b="1" dirty="0" smtClean="0">
                <a:solidFill>
                  <a:srgbClr val="FF0000"/>
                </a:solidFill>
                <a:latin typeface="Calibri" pitchFamily="34" charset="0"/>
              </a:rPr>
              <a:t>continuously gather evidence about </a:t>
            </a:r>
            <a:r>
              <a:rPr lang="en-US" sz="3000" b="1" u="sng" dirty="0" smtClean="0">
                <a:solidFill>
                  <a:srgbClr val="FF0000"/>
                </a:solidFill>
                <a:latin typeface="Calibri" pitchFamily="34" charset="0"/>
              </a:rPr>
              <a:t>learning</a:t>
            </a:r>
            <a:r>
              <a:rPr lang="en-US" sz="3000" dirty="0" smtClean="0">
                <a:latin typeface="Calibri" pitchFamily="34" charset="0"/>
              </a:rPr>
              <a:t>. The data </a:t>
            </a:r>
            <a:r>
              <a:rPr lang="en-US" sz="3000" b="1" dirty="0" smtClean="0">
                <a:solidFill>
                  <a:srgbClr val="FF0000"/>
                </a:solidFill>
                <a:latin typeface="Calibri" pitchFamily="34" charset="0"/>
              </a:rPr>
              <a:t>are used </a:t>
            </a:r>
            <a:r>
              <a:rPr lang="en-US" sz="3000" dirty="0" smtClean="0">
                <a:latin typeface="Calibri" pitchFamily="34" charset="0"/>
              </a:rPr>
              <a:t>to identify a student's current level of learning and to adapt lessons to help the student reach the desired learning goal. In formative assessment, </a:t>
            </a:r>
            <a:r>
              <a:rPr lang="en-US" sz="3000" b="1" dirty="0" smtClean="0">
                <a:solidFill>
                  <a:srgbClr val="FF0000"/>
                </a:solidFill>
                <a:latin typeface="Calibri" pitchFamily="34" charset="0"/>
              </a:rPr>
              <a:t>students are active participants with their teachers</a:t>
            </a:r>
            <a:r>
              <a:rPr lang="en-US" sz="3000" dirty="0" smtClean="0">
                <a:latin typeface="Calibri" pitchFamily="34" charset="0"/>
              </a:rPr>
              <a:t>, sharing learning goals and understanding how their learning is progressing, what next steps they need to take, and how to take them.</a:t>
            </a:r>
          </a:p>
          <a:p>
            <a:endParaRPr lang="en-US" sz="3000" dirty="0">
              <a:latin typeface="Calibri" pitchFamily="34" charset="0"/>
            </a:endParaRPr>
          </a:p>
        </p:txBody>
      </p:sp>
    </p:spTree>
    <p:extLst>
      <p:ext uri="{BB962C8B-B14F-4D97-AF65-F5344CB8AC3E}">
        <p14:creationId xmlns:p14="http://schemas.microsoft.com/office/powerpoint/2010/main" val="1934732427"/>
      </p:ext>
    </p:extLst>
  </p:cSld>
  <p:clrMapOvr>
    <a:masterClrMapping/>
  </p:clrMapOvr>
  <p:transition xmlns:p14="http://schemas.microsoft.com/office/powerpoint/2010/main">
    <p:fade thruBlk="1"/>
  </p:transitio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26141" y="39812"/>
            <a:ext cx="7691719" cy="1143000"/>
          </a:xfrm>
        </p:spPr>
        <p:txBody>
          <a:bodyPr/>
          <a:lstStyle/>
          <a:p>
            <a:r>
              <a:rPr lang="en-US" dirty="0" smtClean="0"/>
              <a:t>What Teachers Need</a:t>
            </a:r>
            <a:endParaRPr lang="en-US" dirty="0"/>
          </a:p>
        </p:txBody>
      </p:sp>
      <p:sp>
        <p:nvSpPr>
          <p:cNvPr id="2" name="Content Placeholder 1"/>
          <p:cNvSpPr>
            <a:spLocks noGrp="1"/>
          </p:cNvSpPr>
          <p:nvPr>
            <p:ph idx="1"/>
          </p:nvPr>
        </p:nvSpPr>
        <p:spPr>
          <a:xfrm>
            <a:off x="184076" y="1181225"/>
            <a:ext cx="8681250" cy="5121634"/>
          </a:xfrm>
        </p:spPr>
        <p:txBody>
          <a:bodyPr>
            <a:noAutofit/>
          </a:bodyPr>
          <a:lstStyle/>
          <a:p>
            <a:r>
              <a:rPr lang="en-US" sz="2800" dirty="0" smtClean="0">
                <a:latin typeface="Calibri" pitchFamily="34" charset="0"/>
              </a:rPr>
              <a:t>Four basic elements of teacher knowledge are critical:</a:t>
            </a:r>
            <a:br>
              <a:rPr lang="en-US" sz="2800" dirty="0" smtClean="0">
                <a:latin typeface="Calibri" pitchFamily="34" charset="0"/>
              </a:rPr>
            </a:br>
            <a:r>
              <a:rPr lang="en-US" sz="2800" dirty="0" smtClean="0">
                <a:latin typeface="Calibri" pitchFamily="34" charset="0"/>
              </a:rPr>
              <a:t> </a:t>
            </a:r>
            <a:r>
              <a:rPr lang="en-US" sz="2800" dirty="0" smtClean="0">
                <a:latin typeface="Calibri" pitchFamily="34" charset="0"/>
              </a:rPr>
              <a:t>1.  </a:t>
            </a:r>
            <a:r>
              <a:rPr lang="en-US" sz="2800" dirty="0" smtClean="0">
                <a:latin typeface="Calibri" pitchFamily="34" charset="0"/>
              </a:rPr>
              <a:t>D</a:t>
            </a:r>
            <a:r>
              <a:rPr lang="en-US" sz="2800" dirty="0" smtClean="0">
                <a:latin typeface="Calibri" pitchFamily="34" charset="0"/>
              </a:rPr>
              <a:t>omain </a:t>
            </a:r>
            <a:r>
              <a:rPr lang="en-US" sz="2800" dirty="0">
                <a:latin typeface="Calibri" pitchFamily="34" charset="0"/>
              </a:rPr>
              <a:t>K</a:t>
            </a:r>
            <a:r>
              <a:rPr lang="en-US" sz="2800" dirty="0" smtClean="0">
                <a:latin typeface="Calibri" pitchFamily="34" charset="0"/>
              </a:rPr>
              <a:t>nowledge</a:t>
            </a:r>
            <a:r>
              <a:rPr lang="en-US" sz="2800" dirty="0" smtClean="0">
                <a:latin typeface="Calibri" pitchFamily="34" charset="0"/>
              </a:rPr>
              <a:t/>
            </a:r>
            <a:br>
              <a:rPr lang="en-US" sz="2800" dirty="0" smtClean="0">
                <a:latin typeface="Calibri" pitchFamily="34" charset="0"/>
              </a:rPr>
            </a:br>
            <a:r>
              <a:rPr lang="en-US" sz="2800" i="1" dirty="0" smtClean="0">
                <a:latin typeface="Calibri" pitchFamily="34" charset="0"/>
              </a:rPr>
              <a:t>(concepts, knowledge, and skills to be taught)</a:t>
            </a:r>
          </a:p>
          <a:p>
            <a:pPr marL="909638" indent="-514350">
              <a:buSzPct val="100000"/>
              <a:buAutoNum type="arabicPeriod" startAt="2"/>
            </a:pPr>
            <a:r>
              <a:rPr lang="en-US" sz="2800" dirty="0" smtClean="0">
                <a:latin typeface="Calibri" pitchFamily="34" charset="0"/>
              </a:rPr>
              <a:t>P</a:t>
            </a:r>
            <a:r>
              <a:rPr lang="en-US" sz="2800" dirty="0" smtClean="0">
                <a:latin typeface="Calibri" pitchFamily="34" charset="0"/>
              </a:rPr>
              <a:t>edagogical </a:t>
            </a:r>
            <a:r>
              <a:rPr lang="en-US" sz="2800" dirty="0">
                <a:latin typeface="Calibri" pitchFamily="34" charset="0"/>
              </a:rPr>
              <a:t>C</a:t>
            </a:r>
            <a:r>
              <a:rPr lang="en-US" sz="2800" dirty="0" smtClean="0">
                <a:latin typeface="Calibri" pitchFamily="34" charset="0"/>
              </a:rPr>
              <a:t>ontent </a:t>
            </a:r>
            <a:r>
              <a:rPr lang="en-US" sz="2800" dirty="0" smtClean="0">
                <a:latin typeface="Calibri" pitchFamily="34" charset="0"/>
              </a:rPr>
              <a:t>K</a:t>
            </a:r>
            <a:r>
              <a:rPr lang="en-US" sz="2800" dirty="0" smtClean="0">
                <a:latin typeface="Calibri" pitchFamily="34" charset="0"/>
              </a:rPr>
              <a:t>nowledge</a:t>
            </a:r>
            <a:r>
              <a:rPr lang="en-US" sz="2800" dirty="0" smtClean="0">
                <a:latin typeface="Calibri" pitchFamily="34" charset="0"/>
              </a:rPr>
              <a:t/>
            </a:r>
            <a:br>
              <a:rPr lang="en-US" sz="2800" dirty="0" smtClean="0">
                <a:latin typeface="Calibri" pitchFamily="34" charset="0"/>
              </a:rPr>
            </a:br>
            <a:r>
              <a:rPr lang="en-US" sz="2800" i="1" dirty="0" smtClean="0">
                <a:latin typeface="Calibri" pitchFamily="34" charset="0"/>
              </a:rPr>
              <a:t>(multiple models of teaching)</a:t>
            </a:r>
          </a:p>
          <a:p>
            <a:pPr marL="909638" indent="-514350">
              <a:buSzPct val="100000"/>
              <a:buAutoNum type="arabicPeriod" startAt="2"/>
            </a:pPr>
            <a:r>
              <a:rPr lang="en-US" sz="2800" dirty="0" smtClean="0">
                <a:latin typeface="Calibri" pitchFamily="34" charset="0"/>
              </a:rPr>
              <a:t>K</a:t>
            </a:r>
            <a:r>
              <a:rPr lang="en-US" sz="2800" dirty="0" smtClean="0">
                <a:latin typeface="Calibri" pitchFamily="34" charset="0"/>
              </a:rPr>
              <a:t>nowledge </a:t>
            </a:r>
            <a:r>
              <a:rPr lang="en-US" sz="2800" dirty="0" smtClean="0">
                <a:latin typeface="Calibri" pitchFamily="34" charset="0"/>
              </a:rPr>
              <a:t>of students' previous learning</a:t>
            </a:r>
            <a:r>
              <a:rPr lang="en-US" sz="2800" i="1" dirty="0" smtClean="0">
                <a:latin typeface="Calibri" pitchFamily="34" charset="0"/>
              </a:rPr>
              <a:t/>
            </a:r>
            <a:br>
              <a:rPr lang="en-US" sz="2800" i="1" dirty="0" smtClean="0">
                <a:latin typeface="Calibri" pitchFamily="34" charset="0"/>
              </a:rPr>
            </a:br>
            <a:r>
              <a:rPr lang="en-US" sz="2800" i="1" dirty="0" smtClean="0">
                <a:latin typeface="Calibri" pitchFamily="34" charset="0"/>
              </a:rPr>
              <a:t>(current and previous grades</a:t>
            </a:r>
            <a:r>
              <a:rPr lang="en-US" sz="2800" i="1" dirty="0" smtClean="0">
                <a:latin typeface="Calibri" pitchFamily="34" charset="0"/>
              </a:rPr>
              <a:t>)</a:t>
            </a:r>
            <a:endParaRPr lang="en-US" sz="2800" dirty="0">
              <a:latin typeface="Calibri" pitchFamily="34" charset="0"/>
            </a:endParaRPr>
          </a:p>
          <a:p>
            <a:pPr marL="909638" indent="-514350">
              <a:buSzPct val="100000"/>
              <a:buAutoNum type="arabicPeriod" startAt="2"/>
            </a:pPr>
            <a:r>
              <a:rPr lang="en-US" sz="2800" dirty="0">
                <a:latin typeface="Calibri" pitchFamily="34" charset="0"/>
              </a:rPr>
              <a:t>K</a:t>
            </a:r>
            <a:r>
              <a:rPr lang="en-US" sz="2800" dirty="0" smtClean="0">
                <a:latin typeface="Calibri" pitchFamily="34" charset="0"/>
              </a:rPr>
              <a:t>nowledge </a:t>
            </a:r>
            <a:r>
              <a:rPr lang="en-US" sz="2800" dirty="0" smtClean="0">
                <a:latin typeface="Calibri" pitchFamily="34" charset="0"/>
              </a:rPr>
              <a:t>of </a:t>
            </a:r>
            <a:r>
              <a:rPr lang="en-US" sz="2800" dirty="0" smtClean="0">
                <a:latin typeface="Calibri" pitchFamily="34" charset="0"/>
              </a:rPr>
              <a:t>Assessment</a:t>
            </a:r>
            <a:r>
              <a:rPr lang="en-US" sz="2800" dirty="0" smtClean="0">
                <a:latin typeface="Calibri" pitchFamily="34" charset="0"/>
              </a:rPr>
              <a:t/>
            </a:r>
            <a:br>
              <a:rPr lang="en-US" sz="2800" dirty="0" smtClean="0">
                <a:latin typeface="Calibri" pitchFamily="34" charset="0"/>
              </a:rPr>
            </a:br>
            <a:r>
              <a:rPr lang="en-US" sz="2800" i="1" dirty="0" smtClean="0">
                <a:latin typeface="Calibri" pitchFamily="34" charset="0"/>
              </a:rPr>
              <a:t>(range of formative assessment strategies)</a:t>
            </a:r>
            <a:endParaRPr lang="en-US" sz="2800" i="1" dirty="0">
              <a:latin typeface="Calibri" pitchFamily="34" charset="0"/>
            </a:endParaRPr>
          </a:p>
        </p:txBody>
      </p:sp>
      <p:pic>
        <p:nvPicPr>
          <p:cNvPr id="1026" name="Picture 2"/>
          <p:cNvPicPr>
            <a:picLocks noChangeAspect="1" noChangeArrowheads="1"/>
          </p:cNvPicPr>
          <p:nvPr/>
        </p:nvPicPr>
        <p:blipFill>
          <a:blip r:embed="rId3" cstate="print"/>
          <a:srcRect l="34000"/>
          <a:stretch>
            <a:fillRect/>
          </a:stretch>
        </p:blipFill>
        <p:spPr bwMode="auto">
          <a:xfrm>
            <a:off x="7171267" y="2539338"/>
            <a:ext cx="1528233" cy="1350711"/>
          </a:xfrm>
          <a:prstGeom prst="rect">
            <a:avLst/>
          </a:prstGeom>
          <a:noFill/>
          <a:ln w="9525">
            <a:noFill/>
            <a:miter lim="800000"/>
            <a:headEnd/>
            <a:tailEnd/>
          </a:ln>
        </p:spPr>
      </p:pic>
    </p:spTree>
    <p:extLst>
      <p:ext uri="{BB962C8B-B14F-4D97-AF65-F5344CB8AC3E}">
        <p14:creationId xmlns:p14="http://schemas.microsoft.com/office/powerpoint/2010/main" val="3725816896"/>
      </p:ext>
    </p:extLst>
  </p:cSld>
  <p:clrMapOvr>
    <a:masterClrMapping/>
  </p:clrMapOvr>
  <p:transition xmlns:p14="http://schemas.microsoft.com/office/powerpoint/2010/main">
    <p:fade thruBlk="1"/>
  </p:transitio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a:xfrm>
            <a:off x="1347631" y="60045"/>
            <a:ext cx="7086600" cy="685800"/>
          </a:xfrm>
        </p:spPr>
        <p:txBody>
          <a:bodyPr/>
          <a:lstStyle/>
          <a:p>
            <a:r>
              <a:rPr lang="en-US" sz="3600" b="1" dirty="0">
                <a:solidFill>
                  <a:srgbClr val="FF0000"/>
                </a:solidFill>
                <a:effectLst>
                  <a:outerShdw blurRad="38100" dist="38100" dir="2700000" algn="tl">
                    <a:srgbClr val="000000"/>
                  </a:outerShdw>
                </a:effectLst>
              </a:rPr>
              <a:t>Shifts in Assessment</a:t>
            </a:r>
          </a:p>
        </p:txBody>
      </p:sp>
      <p:sp>
        <p:nvSpPr>
          <p:cNvPr id="12" name="Slide Number Placeholder 5"/>
          <p:cNvSpPr>
            <a:spLocks noGrp="1"/>
          </p:cNvSpPr>
          <p:nvPr>
            <p:ph type="sldNum" sz="quarter" idx="12"/>
          </p:nvPr>
        </p:nvSpPr>
        <p:spPr/>
        <p:txBody>
          <a:bodyPr/>
          <a:lstStyle/>
          <a:p>
            <a:fld id="{B982E3C6-847D-B54B-BAA1-533C5024EA03}" type="slidenum">
              <a:rPr lang="en-US"/>
              <a:pPr/>
              <a:t>21</a:t>
            </a:fld>
            <a:endParaRPr lang="en-US"/>
          </a:p>
        </p:txBody>
      </p:sp>
      <p:sp>
        <p:nvSpPr>
          <p:cNvPr id="120835" name="Rectangle 3"/>
          <p:cNvSpPr>
            <a:spLocks noChangeArrowheads="1"/>
          </p:cNvSpPr>
          <p:nvPr/>
        </p:nvSpPr>
        <p:spPr bwMode="auto">
          <a:xfrm>
            <a:off x="5715000" y="1016748"/>
            <a:ext cx="3124200" cy="5203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113" indent="-11113">
              <a:spcBef>
                <a:spcPct val="20000"/>
              </a:spcBef>
              <a:buClr>
                <a:srgbClr val="DEFF9B"/>
              </a:buClr>
            </a:pPr>
            <a:r>
              <a:rPr lang="en-US" sz="2000" dirty="0"/>
              <a:t>To assessing to learn what students understand</a:t>
            </a:r>
          </a:p>
          <a:p>
            <a:pPr marL="11113" indent="-11113">
              <a:spcBef>
                <a:spcPct val="20000"/>
              </a:spcBef>
              <a:buClr>
                <a:srgbClr val="DEFF9B"/>
              </a:buClr>
            </a:pPr>
            <a:endParaRPr lang="en-US" sz="1000" dirty="0"/>
          </a:p>
          <a:p>
            <a:pPr marL="11113" indent="-11113">
              <a:spcBef>
                <a:spcPct val="20000"/>
              </a:spcBef>
              <a:buClr>
                <a:srgbClr val="DEFF9B"/>
              </a:buClr>
            </a:pPr>
            <a:r>
              <a:rPr lang="en-US" sz="2000" dirty="0"/>
              <a:t>To using results to inform instruction</a:t>
            </a:r>
          </a:p>
          <a:p>
            <a:pPr marL="11113" indent="-11113">
              <a:spcBef>
                <a:spcPct val="20000"/>
              </a:spcBef>
              <a:buClr>
                <a:srgbClr val="DEFF9B"/>
              </a:buClr>
            </a:pPr>
            <a:endParaRPr lang="en-US" sz="1000" dirty="0"/>
          </a:p>
          <a:p>
            <a:pPr marL="11113" indent="-11113">
              <a:spcBef>
                <a:spcPct val="20000"/>
              </a:spcBef>
              <a:buClr>
                <a:srgbClr val="DEFF9B"/>
              </a:buClr>
            </a:pPr>
            <a:r>
              <a:rPr lang="en-US" sz="2000" dirty="0"/>
              <a:t>To students engaged in ongoing assessment of their work and others</a:t>
            </a:r>
          </a:p>
          <a:p>
            <a:pPr marL="11113" indent="-11113">
              <a:spcBef>
                <a:spcPct val="20000"/>
              </a:spcBef>
              <a:buClr>
                <a:srgbClr val="DEFF9B"/>
              </a:buClr>
            </a:pPr>
            <a:endParaRPr lang="en-US" sz="1000" dirty="0"/>
          </a:p>
          <a:p>
            <a:pPr marL="11113" indent="-11113">
              <a:spcBef>
                <a:spcPct val="20000"/>
              </a:spcBef>
              <a:buClr>
                <a:srgbClr val="DEFF9B"/>
              </a:buClr>
            </a:pPr>
            <a:r>
              <a:rPr lang="en-US" sz="2000" dirty="0"/>
              <a:t>To descriptive feedback that empowers and motivates students</a:t>
            </a:r>
          </a:p>
        </p:txBody>
      </p:sp>
      <p:sp>
        <p:nvSpPr>
          <p:cNvPr id="120836" name="Rectangle 4"/>
          <p:cNvSpPr>
            <a:spLocks noChangeArrowheads="1"/>
          </p:cNvSpPr>
          <p:nvPr/>
        </p:nvSpPr>
        <p:spPr bwMode="auto">
          <a:xfrm>
            <a:off x="342899" y="990599"/>
            <a:ext cx="2963985" cy="5464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113" indent="-11113">
              <a:spcBef>
                <a:spcPct val="20000"/>
              </a:spcBef>
              <a:buClr>
                <a:schemeClr val="bg1"/>
              </a:buClr>
            </a:pPr>
            <a:r>
              <a:rPr lang="en-US" sz="2000" dirty="0"/>
              <a:t>From assessing to learn what students do not know</a:t>
            </a:r>
          </a:p>
          <a:p>
            <a:pPr marL="11113" indent="-11113">
              <a:spcBef>
                <a:spcPct val="20000"/>
              </a:spcBef>
              <a:buClr>
                <a:schemeClr val="bg1"/>
              </a:buClr>
            </a:pPr>
            <a:endParaRPr lang="en-US" sz="1000" dirty="0"/>
          </a:p>
          <a:p>
            <a:pPr marL="11113" indent="-11113">
              <a:spcBef>
                <a:spcPct val="20000"/>
              </a:spcBef>
              <a:buClr>
                <a:schemeClr val="bg1"/>
              </a:buClr>
            </a:pPr>
            <a:r>
              <a:rPr lang="en-US" sz="2000" dirty="0"/>
              <a:t>From using results to calculate grades</a:t>
            </a:r>
          </a:p>
          <a:p>
            <a:pPr marL="11113" indent="-11113">
              <a:spcBef>
                <a:spcPct val="20000"/>
              </a:spcBef>
              <a:buClr>
                <a:schemeClr val="bg1"/>
              </a:buClr>
            </a:pPr>
            <a:endParaRPr lang="en-US" sz="1000" dirty="0"/>
          </a:p>
          <a:p>
            <a:pPr marL="11113" indent="-11113">
              <a:spcBef>
                <a:spcPct val="20000"/>
              </a:spcBef>
              <a:buClr>
                <a:schemeClr val="bg1"/>
              </a:buClr>
            </a:pPr>
            <a:r>
              <a:rPr lang="en-US" sz="2000" dirty="0"/>
              <a:t>From end-of-term assessments by teachers</a:t>
            </a:r>
          </a:p>
          <a:p>
            <a:pPr marL="11113" indent="-11113">
              <a:spcBef>
                <a:spcPct val="20000"/>
              </a:spcBef>
              <a:buClr>
                <a:schemeClr val="bg1"/>
              </a:buClr>
            </a:pPr>
            <a:endParaRPr lang="en-US" sz="1000" dirty="0"/>
          </a:p>
          <a:p>
            <a:pPr marL="11113" indent="-11113">
              <a:spcBef>
                <a:spcPct val="20000"/>
              </a:spcBef>
              <a:buClr>
                <a:schemeClr val="bg1"/>
              </a:buClr>
            </a:pPr>
            <a:r>
              <a:rPr lang="en-US" sz="2000" dirty="0"/>
              <a:t>From judgmental feedback that may harm student motivation </a:t>
            </a:r>
          </a:p>
        </p:txBody>
      </p:sp>
      <p:sp>
        <p:nvSpPr>
          <p:cNvPr id="120837" name="Line 5"/>
          <p:cNvSpPr>
            <a:spLocks noChangeShapeType="1"/>
          </p:cNvSpPr>
          <p:nvPr/>
        </p:nvSpPr>
        <p:spPr bwMode="auto">
          <a:xfrm>
            <a:off x="3996208" y="2235949"/>
            <a:ext cx="640862" cy="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120838" name="Line 6"/>
          <p:cNvSpPr>
            <a:spLocks noChangeShapeType="1"/>
          </p:cNvSpPr>
          <p:nvPr/>
        </p:nvSpPr>
        <p:spPr bwMode="auto">
          <a:xfrm>
            <a:off x="3996208" y="1169149"/>
            <a:ext cx="640862" cy="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120839" name="Line 7"/>
          <p:cNvSpPr>
            <a:spLocks noChangeShapeType="1"/>
          </p:cNvSpPr>
          <p:nvPr/>
        </p:nvSpPr>
        <p:spPr bwMode="auto">
          <a:xfrm>
            <a:off x="3996208" y="3150349"/>
            <a:ext cx="640862" cy="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120840" name="Line 8"/>
          <p:cNvSpPr>
            <a:spLocks noChangeShapeType="1"/>
          </p:cNvSpPr>
          <p:nvPr/>
        </p:nvSpPr>
        <p:spPr bwMode="auto">
          <a:xfrm>
            <a:off x="3996208" y="4217149"/>
            <a:ext cx="640862" cy="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Tree>
    <p:extLst>
      <p:ext uri="{BB962C8B-B14F-4D97-AF65-F5344CB8AC3E}">
        <p14:creationId xmlns:p14="http://schemas.microsoft.com/office/powerpoint/2010/main" val="12998568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3" name="Rectangle 5"/>
          <p:cNvSpPr>
            <a:spLocks noGrp="1"/>
          </p:cNvSpPr>
          <p:nvPr>
            <p:ph type="body" sz="half" idx="1"/>
          </p:nvPr>
        </p:nvSpPr>
        <p:spPr>
          <a:xfrm>
            <a:off x="457200" y="381000"/>
            <a:ext cx="8229600" cy="3405188"/>
          </a:xfrm>
        </p:spPr>
        <p:txBody>
          <a:bodyPr>
            <a:normAutofit/>
          </a:bodyPr>
          <a:lstStyle/>
          <a:p>
            <a:r>
              <a:rPr lang="en-US" sz="4000" smtClean="0"/>
              <a:t>To attain the achievement gains promised by formative assessment, the ultimate user of formative assessment information must be the </a:t>
            </a:r>
            <a:r>
              <a:rPr lang="en-US" sz="4000" i="1" smtClean="0">
                <a:solidFill>
                  <a:srgbClr val="0070C0"/>
                </a:solidFill>
              </a:rPr>
              <a:t>student</a:t>
            </a:r>
            <a:r>
              <a:rPr lang="en-US" sz="4000" smtClean="0"/>
              <a:t>.</a:t>
            </a:r>
          </a:p>
        </p:txBody>
      </p:sp>
      <p:pic>
        <p:nvPicPr>
          <p:cNvPr id="68615" name="Picture 7" descr="cartoon"/>
          <p:cNvPicPr>
            <a:picLocks noGrp="1" noChangeAspect="1" noChangeArrowheads="1"/>
          </p:cNvPicPr>
          <p:nvPr>
            <p:ph sz="half" idx="2"/>
          </p:nvPr>
        </p:nvPicPr>
        <p:blipFill>
          <a:blip r:embed="rId2"/>
          <a:srcRect t="5697" b="5697"/>
          <a:stretch>
            <a:fillRect/>
          </a:stretch>
        </p:blipFill>
        <p:spPr/>
      </p:pic>
    </p:spTree>
    <p:extLst>
      <p:ext uri="{BB962C8B-B14F-4D97-AF65-F5344CB8AC3E}">
        <p14:creationId xmlns:p14="http://schemas.microsoft.com/office/powerpoint/2010/main" val="392149610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
          <p:cNvSpPr>
            <a:spLocks noChangeArrowheads="1"/>
          </p:cNvSpPr>
          <p:nvPr/>
        </p:nvSpPr>
        <p:spPr bwMode="auto">
          <a:xfrm>
            <a:off x="611188" y="1678268"/>
            <a:ext cx="7705725" cy="3170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CA" sz="4000" dirty="0" smtClean="0">
                <a:latin typeface="Calibri" charset="0"/>
              </a:rPr>
              <a:t>Evaluation </a:t>
            </a:r>
            <a:r>
              <a:rPr lang="en-CA" sz="4000" dirty="0">
                <a:latin typeface="Calibri" charset="0"/>
              </a:rPr>
              <a:t>administered at the conclusion of a unit of instruction to comprehensively assess student learning and the effectiveness of an instructional method or program. </a:t>
            </a:r>
          </a:p>
        </p:txBody>
      </p:sp>
      <p:pic>
        <p:nvPicPr>
          <p:cNvPr id="7171" name="Picture 2" descr="C:\Users\Marianna\AppData\Local\Microsoft\Windows\Temporary Internet Files\Content.IE5\200D5S0A\MC900299193[1].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32588" y="4941888"/>
            <a:ext cx="1819275"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2"/>
          <p:cNvSpPr txBox="1">
            <a:spLocks/>
          </p:cNvSpPr>
          <p:nvPr/>
        </p:nvSpPr>
        <p:spPr>
          <a:xfrm>
            <a:off x="457200" y="274638"/>
            <a:ext cx="8229600" cy="1143000"/>
          </a:xfrm>
          <a:prstGeom prst="rect">
            <a:avLst/>
          </a:prstGeom>
        </p:spPr>
        <p:txBody>
          <a:bodyPr>
            <a:normAutofit fontScale="90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b="1" dirty="0" smtClean="0"/>
              <a:t>What Is Summative Assessment?</a:t>
            </a:r>
            <a:br>
              <a:rPr lang="en-US" b="1" dirty="0" smtClean="0"/>
            </a:br>
            <a:endParaRPr lang="en-US" b="1" dirty="0"/>
          </a:p>
        </p:txBody>
      </p:sp>
    </p:spTree>
    <p:extLst>
      <p:ext uri="{BB962C8B-B14F-4D97-AF65-F5344CB8AC3E}">
        <p14:creationId xmlns:p14="http://schemas.microsoft.com/office/powerpoint/2010/main" val="281647983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
          <p:cNvSpPr>
            <a:spLocks noChangeArrowheads="1"/>
          </p:cNvSpPr>
          <p:nvPr/>
        </p:nvSpPr>
        <p:spPr bwMode="auto">
          <a:xfrm>
            <a:off x="368153" y="312879"/>
            <a:ext cx="8467520" cy="6247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lvl="1" algn="ctr"/>
            <a:r>
              <a:rPr lang="en-CA" sz="3600" b="1" dirty="0" smtClean="0">
                <a:latin typeface="Calibri" charset="0"/>
              </a:rPr>
              <a:t>Summative </a:t>
            </a:r>
            <a:r>
              <a:rPr lang="en-CA" sz="3600" b="1" dirty="0">
                <a:latin typeface="Calibri" charset="0"/>
              </a:rPr>
              <a:t>vs. Formative </a:t>
            </a:r>
            <a:r>
              <a:rPr lang="en-CA" sz="3600" b="1" dirty="0" smtClean="0">
                <a:latin typeface="Calibri" charset="0"/>
              </a:rPr>
              <a:t>Assessments</a:t>
            </a:r>
          </a:p>
          <a:p>
            <a:pPr lvl="1" algn="ctr"/>
            <a:r>
              <a:rPr lang="en-CA" sz="3600" dirty="0" smtClean="0">
                <a:latin typeface="Calibri" charset="0"/>
              </a:rPr>
              <a:t> </a:t>
            </a:r>
            <a:endParaRPr lang="en-CA" sz="3600" dirty="0">
              <a:latin typeface="Calibri" charset="0"/>
            </a:endParaRPr>
          </a:p>
          <a:p>
            <a:pPr lvl="1"/>
            <a:r>
              <a:rPr lang="en-CA" sz="2800" dirty="0">
                <a:latin typeface="Calibri" charset="0"/>
              </a:rPr>
              <a:t>With summative assessments, students are evaluated upon completion of the work and the focus is on the final product. </a:t>
            </a:r>
            <a:endParaRPr lang="en-CA" sz="2800" dirty="0" smtClean="0">
              <a:latin typeface="Calibri" charset="0"/>
            </a:endParaRPr>
          </a:p>
          <a:p>
            <a:pPr lvl="1"/>
            <a:endParaRPr lang="en-CA" sz="2800" dirty="0">
              <a:latin typeface="Calibri" charset="0"/>
            </a:endParaRPr>
          </a:p>
          <a:p>
            <a:pPr lvl="1"/>
            <a:r>
              <a:rPr lang="en-CA" sz="2800" dirty="0">
                <a:latin typeface="Calibri" charset="0"/>
              </a:rPr>
              <a:t>With formative assessments, students are evaluated during the work process and the focus is on improving the process</a:t>
            </a:r>
            <a:r>
              <a:rPr lang="en-CA" sz="2800" dirty="0" smtClean="0">
                <a:latin typeface="Calibri" charset="0"/>
              </a:rPr>
              <a:t>.</a:t>
            </a:r>
          </a:p>
          <a:p>
            <a:pPr lvl="1"/>
            <a:endParaRPr lang="en-CA" sz="2800" dirty="0">
              <a:latin typeface="Calibri" charset="0"/>
            </a:endParaRPr>
          </a:p>
          <a:p>
            <a:pPr lvl="1"/>
            <a:r>
              <a:rPr lang="en-CA" sz="2800" dirty="0" smtClean="0">
                <a:latin typeface="Calibri" charset="0"/>
              </a:rPr>
              <a:t> </a:t>
            </a:r>
            <a:r>
              <a:rPr lang="en-CA" sz="2800" dirty="0">
                <a:latin typeface="Calibri" charset="0"/>
              </a:rPr>
              <a:t>For example, a summative assessment would be a state achievement test and a formative assessment would be a teacher response to journal entries. </a:t>
            </a:r>
          </a:p>
          <a:p>
            <a:pPr lvl="1"/>
            <a:r>
              <a:rPr lang="en-CA" sz="2000" dirty="0">
                <a:latin typeface="Calibri" charset="0"/>
              </a:rPr>
              <a:t>National Council of Teachers of English </a:t>
            </a:r>
          </a:p>
        </p:txBody>
      </p:sp>
    </p:spTree>
    <p:extLst>
      <p:ext uri="{BB962C8B-B14F-4D97-AF65-F5344CB8AC3E}">
        <p14:creationId xmlns:p14="http://schemas.microsoft.com/office/powerpoint/2010/main" val="166016570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p:cNvSpPr>
          <p:nvPr>
            <p:ph type="title"/>
          </p:nvPr>
        </p:nvSpPr>
        <p:spPr/>
        <p:txBody>
          <a:bodyPr/>
          <a:lstStyle/>
          <a:p>
            <a:r>
              <a:rPr lang="en-US" smtClean="0"/>
              <a:t>Think Soup</a:t>
            </a:r>
          </a:p>
        </p:txBody>
      </p:sp>
      <p:sp>
        <p:nvSpPr>
          <p:cNvPr id="58372" name="Rectangle 4"/>
          <p:cNvSpPr>
            <a:spLocks noGrp="1"/>
          </p:cNvSpPr>
          <p:nvPr>
            <p:ph type="body" sz="half" idx="1"/>
          </p:nvPr>
        </p:nvSpPr>
        <p:spPr>
          <a:xfrm>
            <a:off x="228600" y="1600200"/>
            <a:ext cx="4495800" cy="4525963"/>
          </a:xfrm>
        </p:spPr>
        <p:txBody>
          <a:bodyPr>
            <a:normAutofit lnSpcReduction="10000"/>
          </a:bodyPr>
          <a:lstStyle/>
          <a:p>
            <a:r>
              <a:rPr lang="en-US" sz="3600" smtClean="0"/>
              <a:t>Formative assessment is when the chef tastes the soup</a:t>
            </a:r>
          </a:p>
          <a:p>
            <a:r>
              <a:rPr lang="en-US" sz="3600" smtClean="0"/>
              <a:t>Summative assessment is when the diner eats the soup</a:t>
            </a:r>
          </a:p>
        </p:txBody>
      </p:sp>
      <p:pic>
        <p:nvPicPr>
          <p:cNvPr id="58375" name="Picture 7" descr="Chef-Soup"/>
          <p:cNvPicPr>
            <a:picLocks noGrp="1" noChangeAspect="1" noChangeArrowheads="1"/>
          </p:cNvPicPr>
          <p:nvPr>
            <p:ph sz="half" idx="2"/>
          </p:nvPr>
        </p:nvPicPr>
        <p:blipFill>
          <a:blip r:embed="rId2"/>
          <a:srcRect l="5830" r="5830"/>
          <a:stretch>
            <a:fillRect/>
          </a:stretch>
        </p:blipFill>
        <p:spPr/>
      </p:pic>
    </p:spTree>
    <p:extLst>
      <p:ext uri="{BB962C8B-B14F-4D97-AF65-F5344CB8AC3E}">
        <p14:creationId xmlns:p14="http://schemas.microsoft.com/office/powerpoint/2010/main" val="374400461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782555" y="572791"/>
            <a:ext cx="7543800" cy="4800600"/>
          </a:xfrm>
        </p:spPr>
        <p:txBody>
          <a:bodyPr>
            <a:normAutofit fontScale="90000"/>
          </a:bodyPr>
          <a:lstStyle/>
          <a:p>
            <a:r>
              <a:rPr lang="en-US" sz="4400" dirty="0"/>
              <a:t/>
            </a:r>
            <a:br>
              <a:rPr lang="en-US" sz="4400" dirty="0"/>
            </a:br>
            <a:r>
              <a:rPr lang="en-US" sz="6000" dirty="0">
                <a:solidFill>
                  <a:schemeClr val="tx1"/>
                </a:solidFill>
              </a:rPr>
              <a:t>Assessment </a:t>
            </a:r>
            <a:r>
              <a:rPr lang="en-US" sz="6000" dirty="0"/>
              <a:t> </a:t>
            </a:r>
            <a:r>
              <a:rPr lang="en-US" sz="6000" b="1" dirty="0">
                <a:solidFill>
                  <a:srgbClr val="FF0000"/>
                </a:solidFill>
                <a:effectLst>
                  <a:outerShdw blurRad="38100" dist="38100" dir="2700000" algn="tl">
                    <a:srgbClr val="000000"/>
                  </a:outerShdw>
                </a:effectLst>
              </a:rPr>
              <a:t>for</a:t>
            </a:r>
            <a:r>
              <a:rPr lang="en-US" sz="6000" b="1" dirty="0">
                <a:solidFill>
                  <a:srgbClr val="00FF00"/>
                </a:solidFill>
              </a:rPr>
              <a:t> </a:t>
            </a:r>
            <a:r>
              <a:rPr lang="en-US" sz="6000" dirty="0"/>
              <a:t> </a:t>
            </a:r>
            <a:r>
              <a:rPr lang="en-US" sz="6000" dirty="0">
                <a:solidFill>
                  <a:schemeClr val="tx1"/>
                </a:solidFill>
              </a:rPr>
              <a:t>Learning</a:t>
            </a:r>
            <a:r>
              <a:rPr lang="en-US" sz="6000" dirty="0"/>
              <a:t/>
            </a:r>
            <a:br>
              <a:rPr lang="en-US" sz="6000" dirty="0"/>
            </a:br>
            <a:r>
              <a:rPr lang="en-US" sz="6000" dirty="0"/>
              <a:t/>
            </a:r>
            <a:br>
              <a:rPr lang="en-US" sz="6000" dirty="0"/>
            </a:br>
            <a:r>
              <a:rPr lang="en-US" sz="6000" dirty="0"/>
              <a:t/>
            </a:r>
            <a:br>
              <a:rPr lang="en-US" sz="6000" dirty="0"/>
            </a:br>
            <a:r>
              <a:rPr lang="en-US" sz="6000" dirty="0">
                <a:solidFill>
                  <a:schemeClr val="tx1"/>
                </a:solidFill>
              </a:rPr>
              <a:t>Assessment</a:t>
            </a:r>
            <a:r>
              <a:rPr lang="en-US" sz="6000" dirty="0"/>
              <a:t>  </a:t>
            </a:r>
            <a:r>
              <a:rPr lang="en-US" sz="6000" b="1" dirty="0">
                <a:solidFill>
                  <a:srgbClr val="FF0000"/>
                </a:solidFill>
                <a:effectLst>
                  <a:outerShdw blurRad="38100" dist="38100" dir="2700000" algn="tl">
                    <a:srgbClr val="000000"/>
                  </a:outerShdw>
                </a:effectLst>
              </a:rPr>
              <a:t>of</a:t>
            </a:r>
            <a:r>
              <a:rPr lang="en-US" sz="6000" b="1" dirty="0">
                <a:solidFill>
                  <a:srgbClr val="009249"/>
                </a:solidFill>
              </a:rPr>
              <a:t> </a:t>
            </a:r>
            <a:r>
              <a:rPr lang="en-US" sz="6000" dirty="0"/>
              <a:t> </a:t>
            </a:r>
            <a:r>
              <a:rPr lang="en-US" sz="6000" dirty="0">
                <a:solidFill>
                  <a:schemeClr val="tx1"/>
                </a:solidFill>
              </a:rPr>
              <a:t>Learning</a:t>
            </a:r>
          </a:p>
        </p:txBody>
      </p:sp>
      <p:sp>
        <p:nvSpPr>
          <p:cNvPr id="3" name="Slide Number Placeholder 5"/>
          <p:cNvSpPr>
            <a:spLocks noGrp="1"/>
          </p:cNvSpPr>
          <p:nvPr>
            <p:ph type="sldNum" sz="quarter" idx="12"/>
          </p:nvPr>
        </p:nvSpPr>
        <p:spPr/>
        <p:txBody>
          <a:bodyPr/>
          <a:lstStyle/>
          <a:p>
            <a:fld id="{C6D17625-5F5E-A14F-9246-07580F54012B}" type="slidenum">
              <a:rPr lang="en-US"/>
              <a:pPr/>
              <a:t>6</a:t>
            </a:fld>
            <a:endParaRPr lang="en-US"/>
          </a:p>
        </p:txBody>
      </p:sp>
    </p:spTree>
    <p:extLst>
      <p:ext uri="{BB962C8B-B14F-4D97-AF65-F5344CB8AC3E}">
        <p14:creationId xmlns:p14="http://schemas.microsoft.com/office/powerpoint/2010/main" val="107666763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Slide Number Placeholder 3"/>
          <p:cNvSpPr>
            <a:spLocks noGrp="1"/>
          </p:cNvSpPr>
          <p:nvPr>
            <p:ph type="sldNum" sz="quarter" idx="12"/>
          </p:nvPr>
        </p:nvSpPr>
        <p:spPr/>
        <p:txBody>
          <a:bodyPr/>
          <a:lstStyle/>
          <a:p>
            <a:fld id="{1D91B7C0-9BEB-DE4B-9075-8AA6E1C51D40}" type="slidenum">
              <a:rPr lang="en-US"/>
              <a:pPr/>
              <a:t>7</a:t>
            </a:fld>
            <a:endParaRPr lang="en-US"/>
          </a:p>
        </p:txBody>
      </p:sp>
      <p:sp>
        <p:nvSpPr>
          <p:cNvPr id="118786" name="Rectangle 2"/>
          <p:cNvSpPr>
            <a:spLocks noChangeArrowheads="1"/>
          </p:cNvSpPr>
          <p:nvPr/>
        </p:nvSpPr>
        <p:spPr bwMode="auto">
          <a:xfrm>
            <a:off x="3505200" y="274638"/>
            <a:ext cx="184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p>
            <a:pPr eaLnBrk="0" hangingPunct="0"/>
            <a:endParaRPr lang="en-US">
              <a:latin typeface="Arial" charset="0"/>
            </a:endParaRPr>
          </a:p>
        </p:txBody>
      </p:sp>
      <p:sp>
        <p:nvSpPr>
          <p:cNvPr id="118787" name="Rectangle 3"/>
          <p:cNvSpPr>
            <a:spLocks noChangeArrowheads="1"/>
          </p:cNvSpPr>
          <p:nvPr/>
        </p:nvSpPr>
        <p:spPr bwMode="auto">
          <a:xfrm>
            <a:off x="-71438" y="5692775"/>
            <a:ext cx="9144001"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p>
            <a:endParaRPr lang="en-US">
              <a:latin typeface="Arial" charset="0"/>
            </a:endParaRPr>
          </a:p>
        </p:txBody>
      </p:sp>
      <p:graphicFrame>
        <p:nvGraphicFramePr>
          <p:cNvPr id="118825" name="Group 41"/>
          <p:cNvGraphicFramePr>
            <a:graphicFrameLocks noGrp="1"/>
          </p:cNvGraphicFramePr>
          <p:nvPr>
            <p:extLst>
              <p:ext uri="{D42A27DB-BD31-4B8C-83A1-F6EECF244321}">
                <p14:modId xmlns:p14="http://schemas.microsoft.com/office/powerpoint/2010/main" val="3110187522"/>
              </p:ext>
            </p:extLst>
          </p:nvPr>
        </p:nvGraphicFramePr>
        <p:xfrm>
          <a:off x="349744" y="381000"/>
          <a:ext cx="8565656" cy="5975351"/>
        </p:xfrm>
        <a:graphic>
          <a:graphicData uri="http://schemas.openxmlformats.org/drawingml/2006/table">
            <a:tbl>
              <a:tblPr/>
              <a:tblGrid>
                <a:gridCol w="4282828"/>
                <a:gridCol w="4282828"/>
              </a:tblGrid>
              <a:tr h="487562">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a:ln>
                          <a:noFill/>
                        </a:ln>
                        <a:solidFill>
                          <a:srgbClr val="39AD39"/>
                        </a:solidFill>
                        <a:effectLst/>
                        <a:latin typeface="Comic Sans MS" charset="0"/>
                        <a:ea typeface="ＭＳ Ｐゴシック"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a:ln>
                          <a:noFill/>
                        </a:ln>
                        <a:solidFill>
                          <a:srgbClr val="39AD39"/>
                        </a:solidFill>
                        <a:effectLst/>
                        <a:latin typeface="Comic Sans MS" charset="0"/>
                        <a:ea typeface="ＭＳ Ｐゴシック"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776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omic Sans MS" charset="0"/>
                          <a:ea typeface="ＭＳ Ｐゴシック" charset="0"/>
                        </a:rPr>
                        <a:t>Teachers, students and parents are the primary users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omic Sans MS" charset="0"/>
                          <a:ea typeface="ＭＳ Ｐゴシック" charset="0"/>
                        </a:rPr>
                        <a:t>Teachers, principals, supervisors, program planners, and policy makers are the primary users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602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omic Sans MS" charset="0"/>
                          <a:ea typeface="ＭＳ Ｐゴシック" charset="0"/>
                        </a:rPr>
                        <a:t>During learning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omic Sans MS" charset="0"/>
                          <a:ea typeface="ＭＳ Ｐゴシック" charset="0"/>
                        </a:rPr>
                        <a:t>After learning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39809">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omic Sans MS" charset="0"/>
                          <a:ea typeface="ＭＳ Ｐゴシック" charset="0"/>
                        </a:rPr>
                        <a:t>Used to provide information on what and how to improve achievement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omic Sans MS" charset="0"/>
                          <a:ea typeface="ＭＳ Ｐゴシック" charset="0"/>
                        </a:rPr>
                        <a:t>Used to certify student competence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41501">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omic Sans MS" charset="0"/>
                          <a:ea typeface="ＭＳ Ｐゴシック" charset="0"/>
                        </a:rPr>
                        <a:t>Used by teachers to identify and respond to student needs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omic Sans MS" charset="0"/>
                          <a:ea typeface="ＭＳ Ｐゴシック" charset="0"/>
                        </a:rPr>
                        <a:t>Used to rank and sort students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17579">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omic Sans MS" charset="0"/>
                          <a:ea typeface="ＭＳ Ｐゴシック" charset="0"/>
                        </a:rPr>
                        <a:t>Purpose: improve learning</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omic Sans MS" charset="0"/>
                          <a:ea typeface="ＭＳ Ｐゴシック" charset="0"/>
                        </a:rPr>
                        <a:t>Purpose: document achievement of standards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41501">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omic Sans MS" charset="0"/>
                          <a:ea typeface="ＭＳ Ｐゴシック" charset="0"/>
                        </a:rPr>
                        <a:t>Primary motivator: belief that success is achievable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omic Sans MS" charset="0"/>
                          <a:ea typeface="ＭＳ Ｐゴシック" charset="0"/>
                        </a:rPr>
                        <a:t>Primary motivator: threat of punishment, promise of reward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614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omic Sans MS" charset="0"/>
                          <a:ea typeface="ＭＳ Ｐゴシック" charset="0"/>
                        </a:rPr>
                        <a:t>Continuous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omic Sans MS" charset="0"/>
                          <a:ea typeface="ＭＳ Ｐゴシック" charset="0"/>
                        </a:rPr>
                        <a:t>Periodic</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776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omic Sans MS" charset="0"/>
                          <a:ea typeface="ＭＳ Ｐゴシック" charset="0"/>
                        </a:rPr>
                        <a:t>Examples: peer assessment, using rubrics with students, descriptive feedback</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omic Sans MS" charset="0"/>
                          <a:ea typeface="ＭＳ Ｐゴシック" charset="0"/>
                        </a:rPr>
                        <a:t>Examples: final exams, placement tests, state assessments, unit tests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18820" name="WordArt 36"/>
          <p:cNvSpPr>
            <a:spLocks noChangeArrowheads="1" noChangeShapeType="1" noTextEdit="1"/>
          </p:cNvSpPr>
          <p:nvPr/>
        </p:nvSpPr>
        <p:spPr bwMode="auto">
          <a:xfrm>
            <a:off x="1058248" y="488950"/>
            <a:ext cx="2867025" cy="30480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en-US" sz="2000" kern="10" dirty="0">
                <a:ln w="9525">
                  <a:solidFill>
                    <a:srgbClr val="39AD39"/>
                  </a:solidFill>
                  <a:round/>
                  <a:headEnd/>
                  <a:tailEnd/>
                </a:ln>
                <a:latin typeface="Arial"/>
                <a:ea typeface="Arial"/>
                <a:cs typeface="Arial"/>
              </a:rPr>
              <a:t>Assessment for Learning</a:t>
            </a:r>
          </a:p>
        </p:txBody>
      </p:sp>
      <p:sp>
        <p:nvSpPr>
          <p:cNvPr id="118821" name="WordArt 37"/>
          <p:cNvSpPr>
            <a:spLocks noChangeArrowheads="1" noChangeShapeType="1" noTextEdit="1"/>
          </p:cNvSpPr>
          <p:nvPr/>
        </p:nvSpPr>
        <p:spPr bwMode="auto">
          <a:xfrm>
            <a:off x="5638800" y="457200"/>
            <a:ext cx="2867025" cy="30480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en-US" sz="2000" kern="10">
                <a:ln w="9525">
                  <a:solidFill>
                    <a:srgbClr val="39AD39"/>
                  </a:solidFill>
                  <a:round/>
                  <a:headEnd/>
                  <a:tailEnd/>
                </a:ln>
                <a:latin typeface="Arial"/>
                <a:ea typeface="Arial"/>
                <a:cs typeface="Arial"/>
              </a:rPr>
              <a:t>Assessment of Learning</a:t>
            </a:r>
          </a:p>
        </p:txBody>
      </p:sp>
    </p:spTree>
    <p:extLst>
      <p:ext uri="{BB962C8B-B14F-4D97-AF65-F5344CB8AC3E}">
        <p14:creationId xmlns:p14="http://schemas.microsoft.com/office/powerpoint/2010/main" val="31307520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noChangeArrowheads="1"/>
          </p:cNvSpPr>
          <p:nvPr>
            <p:ph type="title" idx="4294967295"/>
          </p:nvPr>
        </p:nvSpPr>
        <p:spPr>
          <a:xfrm>
            <a:off x="351367" y="609600"/>
            <a:ext cx="8623300" cy="4876800"/>
          </a:xfrm>
        </p:spPr>
        <p:txBody>
          <a:bodyPr/>
          <a:lstStyle/>
          <a:p>
            <a:r>
              <a:rPr lang="en-US" dirty="0" smtClean="0">
                <a:solidFill>
                  <a:srgbClr val="000000"/>
                </a:solidFill>
              </a:rPr>
              <a:t>It is the </a:t>
            </a:r>
            <a:r>
              <a:rPr lang="en-US" sz="5400" i="1" u="sng" dirty="0" smtClean="0">
                <a:solidFill>
                  <a:srgbClr val="0070C0"/>
                </a:solidFill>
              </a:rPr>
              <a:t>use we make</a:t>
            </a:r>
            <a:r>
              <a:rPr lang="en-US" dirty="0" smtClean="0">
                <a:solidFill>
                  <a:srgbClr val="000000"/>
                </a:solidFill>
              </a:rPr>
              <a:t> of the assessment information, </a:t>
            </a:r>
            <a:br>
              <a:rPr lang="en-US" dirty="0" smtClean="0">
                <a:solidFill>
                  <a:srgbClr val="000000"/>
                </a:solidFill>
              </a:rPr>
            </a:br>
            <a:r>
              <a:rPr lang="en-US" dirty="0" smtClean="0">
                <a:solidFill>
                  <a:srgbClr val="000000"/>
                </a:solidFill>
              </a:rPr>
              <a:t>not the instrument itself, </a:t>
            </a:r>
            <a:r>
              <a:rPr lang="en-US" dirty="0" smtClean="0">
                <a:solidFill>
                  <a:srgbClr val="000000"/>
                </a:solidFill>
              </a:rPr>
              <a:t/>
            </a:r>
            <a:br>
              <a:rPr lang="en-US" dirty="0" smtClean="0">
                <a:solidFill>
                  <a:srgbClr val="000000"/>
                </a:solidFill>
              </a:rPr>
            </a:br>
            <a:r>
              <a:rPr lang="en-US" dirty="0" smtClean="0">
                <a:solidFill>
                  <a:srgbClr val="000000"/>
                </a:solidFill>
              </a:rPr>
              <a:t>that </a:t>
            </a:r>
            <a:r>
              <a:rPr lang="en-US" dirty="0" smtClean="0">
                <a:solidFill>
                  <a:srgbClr val="000000"/>
                </a:solidFill>
              </a:rPr>
              <a:t>determines whether it is </a:t>
            </a:r>
            <a:r>
              <a:rPr lang="en-US" dirty="0" smtClean="0">
                <a:solidFill>
                  <a:srgbClr val="0070C0"/>
                </a:solidFill>
              </a:rPr>
              <a:t>formative</a:t>
            </a:r>
            <a:r>
              <a:rPr lang="en-US" dirty="0" smtClean="0">
                <a:solidFill>
                  <a:srgbClr val="000000"/>
                </a:solidFill>
              </a:rPr>
              <a:t> or </a:t>
            </a:r>
            <a:r>
              <a:rPr lang="en-US" dirty="0" smtClean="0">
                <a:solidFill>
                  <a:srgbClr val="0070C0"/>
                </a:solidFill>
              </a:rPr>
              <a:t>summative</a:t>
            </a:r>
            <a:r>
              <a:rPr lang="en-US" dirty="0" smtClean="0">
                <a:solidFill>
                  <a:srgbClr val="000000"/>
                </a:solidFill>
              </a:rPr>
              <a:t>.</a:t>
            </a:r>
          </a:p>
        </p:txBody>
      </p:sp>
    </p:spTree>
    <p:extLst>
      <p:ext uri="{BB962C8B-B14F-4D97-AF65-F5344CB8AC3E}">
        <p14:creationId xmlns:p14="http://schemas.microsoft.com/office/powerpoint/2010/main" val="387311188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219200" y="228600"/>
            <a:ext cx="7313612" cy="1143000"/>
          </a:xfrm>
        </p:spPr>
        <p:txBody>
          <a:bodyPr/>
          <a:lstStyle/>
          <a:p>
            <a:r>
              <a:rPr lang="en-US" dirty="0" smtClean="0"/>
              <a:t>Formative Assessments</a:t>
            </a:r>
            <a:endParaRPr lang="en-US" dirty="0"/>
          </a:p>
        </p:txBody>
      </p:sp>
      <p:sp>
        <p:nvSpPr>
          <p:cNvPr id="2" name="Content Placeholder 1"/>
          <p:cNvSpPr>
            <a:spLocks noGrp="1"/>
          </p:cNvSpPr>
          <p:nvPr>
            <p:ph idx="1"/>
          </p:nvPr>
        </p:nvSpPr>
        <p:spPr>
          <a:xfrm>
            <a:off x="331338" y="2434190"/>
            <a:ext cx="8485926" cy="3187891"/>
          </a:xfrm>
        </p:spPr>
        <p:txBody>
          <a:bodyPr>
            <a:noAutofit/>
          </a:bodyPr>
          <a:lstStyle/>
          <a:p>
            <a:r>
              <a:rPr lang="en-US" sz="2800" dirty="0" smtClean="0">
                <a:latin typeface="Calibri" pitchFamily="34" charset="0"/>
              </a:rPr>
              <a:t>Not the same as “ongoing” assessments</a:t>
            </a:r>
          </a:p>
          <a:p>
            <a:r>
              <a:rPr lang="en-US" sz="2800" dirty="0" smtClean="0">
                <a:latin typeface="Calibri" pitchFamily="34" charset="0"/>
              </a:rPr>
              <a:t>Not just “small” assessments</a:t>
            </a:r>
          </a:p>
          <a:p>
            <a:r>
              <a:rPr lang="en-US" sz="2800" dirty="0" smtClean="0">
                <a:latin typeface="Calibri" pitchFamily="34" charset="0"/>
              </a:rPr>
              <a:t>Must be frequent </a:t>
            </a:r>
          </a:p>
          <a:p>
            <a:r>
              <a:rPr lang="en-US" sz="2800" dirty="0" smtClean="0">
                <a:latin typeface="Calibri" pitchFamily="34" charset="0"/>
              </a:rPr>
              <a:t>Need to be specific in the feedback provided</a:t>
            </a:r>
          </a:p>
          <a:p>
            <a:r>
              <a:rPr lang="en-US" sz="2800" dirty="0" smtClean="0">
                <a:latin typeface="Calibri" pitchFamily="34" charset="0"/>
              </a:rPr>
              <a:t>Should be directly related to skills/knowledge</a:t>
            </a:r>
          </a:p>
          <a:p>
            <a:r>
              <a:rPr lang="en-US" sz="2800" dirty="0" smtClean="0">
                <a:latin typeface="Calibri" pitchFamily="34" charset="0"/>
              </a:rPr>
              <a:t>Not just comprehension – but understanding</a:t>
            </a:r>
            <a:endParaRPr lang="en-US" sz="2800" dirty="0">
              <a:latin typeface="Calibri" pitchFamily="34" charset="0"/>
            </a:endParaRPr>
          </a:p>
        </p:txBody>
      </p:sp>
      <p:sp>
        <p:nvSpPr>
          <p:cNvPr id="4" name="TextBox 3"/>
          <p:cNvSpPr txBox="1"/>
          <p:nvPr/>
        </p:nvSpPr>
        <p:spPr>
          <a:xfrm>
            <a:off x="281276" y="1224363"/>
            <a:ext cx="8535988" cy="1569660"/>
          </a:xfrm>
          <a:prstGeom prst="rect">
            <a:avLst/>
          </a:prstGeom>
          <a:noFill/>
        </p:spPr>
        <p:txBody>
          <a:bodyPr wrap="square" rtlCol="0">
            <a:spAutoFit/>
          </a:bodyPr>
          <a:lstStyle/>
          <a:p>
            <a:r>
              <a:rPr lang="en-US" sz="3200" i="1" dirty="0" smtClean="0">
                <a:latin typeface="Calibri" pitchFamily="34" charset="0"/>
              </a:rPr>
              <a:t>It is not the assessments themselves that are formative or summative but how they are used.</a:t>
            </a:r>
          </a:p>
          <a:p>
            <a:endParaRPr lang="en-US" sz="3200" i="1" dirty="0">
              <a:latin typeface="Calibri" pitchFamily="34" charset="0"/>
            </a:endParaRPr>
          </a:p>
        </p:txBody>
      </p:sp>
    </p:spTree>
    <p:extLst>
      <p:ext uri="{BB962C8B-B14F-4D97-AF65-F5344CB8AC3E}">
        <p14:creationId xmlns:p14="http://schemas.microsoft.com/office/powerpoint/2010/main" val="3499431926"/>
      </p:ext>
    </p:extLst>
  </p:cSld>
  <p:clrMapOvr>
    <a:masterClrMapping/>
  </p:clrMapOvr>
  <p:transition xmlns:p14="http://schemas.microsoft.com/office/powerpoint/2010/main">
    <p:fade thruBlk="1"/>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Venture">
  <a:themeElements>
    <a:clrScheme name="Venture">
      <a:dk1>
        <a:sysClr val="windowText" lastClr="000000"/>
      </a:dk1>
      <a:lt1>
        <a:sysClr val="window" lastClr="FFFFFF"/>
      </a:lt1>
      <a:dk2>
        <a:srgbClr val="738450"/>
      </a:dk2>
      <a:lt2>
        <a:srgbClr val="E8E9D1"/>
      </a:lt2>
      <a:accent1>
        <a:srgbClr val="9EB060"/>
      </a:accent1>
      <a:accent2>
        <a:srgbClr val="D09A08"/>
      </a:accent2>
      <a:accent3>
        <a:srgbClr val="F2EC86"/>
      </a:accent3>
      <a:accent4>
        <a:srgbClr val="824F1C"/>
      </a:accent4>
      <a:accent5>
        <a:srgbClr val="511818"/>
      </a:accent5>
      <a:accent6>
        <a:srgbClr val="553876"/>
      </a:accent6>
      <a:hlink>
        <a:srgbClr val="929547"/>
      </a:hlink>
      <a:folHlink>
        <a:srgbClr val="56633C"/>
      </a:folHlink>
    </a:clrScheme>
    <a:fontScheme name="Venture">
      <a:majorFont>
        <a:latin typeface="Calisto MT"/>
        <a:ea typeface=""/>
        <a:cs typeface=""/>
        <a:font script="Jpan" typeface="ＭＳ Ｐ明朝"/>
        <a:font script="Hans" typeface="宋体"/>
        <a:font script="Hant" typeface="新細明體"/>
      </a:majorFont>
      <a:minorFont>
        <a:latin typeface="Calisto MT"/>
        <a:ea typeface=""/>
        <a:cs typeface=""/>
        <a:font script="Jpan" typeface="ＭＳ Ｐ明朝"/>
        <a:font script="Hans" typeface="宋体"/>
        <a:font script="Hant" typeface="新細明體"/>
      </a:minorFont>
    </a:fontScheme>
    <a:fmtScheme name="Venture">
      <a:fillStyleLst>
        <a:solidFill>
          <a:schemeClr val="phClr"/>
        </a:solidFill>
        <a:blipFill rotWithShape="1">
          <a:blip xmlns:r="http://schemas.openxmlformats.org/officeDocument/2006/relationships" r:embed="rId1">
            <a:duotone>
              <a:schemeClr val="phClr">
                <a:shade val="30000"/>
                <a:alpha val="50000"/>
                <a:satMod val="150000"/>
              </a:schemeClr>
              <a:schemeClr val="phClr">
                <a:tint val="50000"/>
                <a:alpha val="10000"/>
                <a:satMod val="150000"/>
              </a:schemeClr>
            </a:duotone>
          </a:blip>
          <a:stretch/>
        </a:blipFill>
        <a:blipFill rotWithShape="1">
          <a:blip xmlns:r="http://schemas.openxmlformats.org/officeDocument/2006/relationships" r:embed="rId2">
            <a:duotone>
              <a:schemeClr val="phClr">
                <a:shade val="30000"/>
                <a:alpha val="50000"/>
                <a:satMod val="150000"/>
              </a:schemeClr>
              <a:schemeClr val="phClr">
                <a:tint val="50000"/>
                <a:alpha val="10000"/>
                <a:satMod val="150000"/>
              </a:schemeClr>
            </a:duotone>
          </a:blip>
          <a:stretch/>
        </a:blipFill>
      </a:fillStyleLst>
      <a:lnStyleLst>
        <a:ln w="19050" cap="flat" cmpd="sng" algn="ctr">
          <a:solidFill>
            <a:schemeClr val="phClr">
              <a:shade val="95000"/>
              <a:satMod val="105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innerShdw blurRad="76200" dist="25400" dir="13500000">
              <a:srgbClr val="4B4B4B">
                <a:alpha val="75000"/>
              </a:srgbClr>
            </a:innerShdw>
          </a:effectLst>
        </a:effectStyle>
      </a:effectStyleLst>
      <a:bgFillStyleLst>
        <a:solidFill>
          <a:schemeClr val="phClr"/>
        </a:solidFill>
        <a:blipFill rotWithShape="1">
          <a:blip xmlns:r="http://schemas.openxmlformats.org/officeDocument/2006/relationships" r:embed="rId3">
            <a:duotone>
              <a:schemeClr val="phClr">
                <a:shade val="10000"/>
                <a:alpha val="30000"/>
                <a:satMod val="60000"/>
              </a:schemeClr>
              <a:schemeClr val="phClr">
                <a:tint val="20000"/>
                <a:alpha val="5000"/>
                <a:satMod val="300000"/>
              </a:schemeClr>
            </a:duotone>
          </a:blip>
          <a:stretch/>
        </a:blipFill>
        <a:blipFill rotWithShape="1">
          <a:blip xmlns:r="http://schemas.openxmlformats.org/officeDocument/2006/relationships" r:embed="rId4">
            <a:duotone>
              <a:schemeClr val="phClr">
                <a:shade val="30000"/>
                <a:alpha val="50000"/>
                <a:satMod val="150000"/>
              </a:schemeClr>
              <a:schemeClr val="phClr">
                <a:tint val="50000"/>
                <a:alpha val="10000"/>
                <a:satMod val="1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Venture.thmx</Template>
  <TotalTime>48</TotalTime>
  <Words>2568</Words>
  <Application>Microsoft Macintosh PowerPoint</Application>
  <PresentationFormat>On-screen Show (4:3)</PresentationFormat>
  <Paragraphs>300</Paragraphs>
  <Slides>22</Slides>
  <Notes>17</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Venture</vt:lpstr>
      <vt:lpstr>Summative  vs.  Formative Assessment</vt:lpstr>
      <vt:lpstr>What Is Formative Assessment? </vt:lpstr>
      <vt:lpstr>PowerPoint Presentation</vt:lpstr>
      <vt:lpstr>PowerPoint Presentation</vt:lpstr>
      <vt:lpstr>Think Soup</vt:lpstr>
      <vt:lpstr> Assessment  for  Learning   Assessment  of  Learning</vt:lpstr>
      <vt:lpstr>PowerPoint Presentation</vt:lpstr>
      <vt:lpstr>It is the use we make of the assessment information,  not the instrument itself,  that determines whether it is formative or summative.</vt:lpstr>
      <vt:lpstr>Formative Assessments</vt:lpstr>
      <vt:lpstr>Formative Assessment  in Teachers’ Hands</vt:lpstr>
      <vt:lpstr>The Five Critical Elements of Formative Assessment</vt:lpstr>
      <vt:lpstr>Five Critical Elements of Formative Assessment</vt:lpstr>
      <vt:lpstr>1.   Indicate how students are moving toward proficiency of a standard</vt:lpstr>
      <vt:lpstr>2. Identify the current level of understanding in relation to expectations</vt:lpstr>
      <vt:lpstr>3.  Provide specific and appropriate feedback</vt:lpstr>
      <vt:lpstr>4.  Engage students in the process</vt:lpstr>
      <vt:lpstr>5.  Provide time, support, and instruction in order for students to adjust, implement, and process their learning </vt:lpstr>
      <vt:lpstr>PowerPoint Presentation</vt:lpstr>
      <vt:lpstr>Types of Assessment Strategies </vt:lpstr>
      <vt:lpstr>What Teachers Need</vt:lpstr>
      <vt:lpstr>Shifts in Assessment</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BARBARA FERRANTE</dc:creator>
  <cp:lastModifiedBy>BARBARA FERRANTE</cp:lastModifiedBy>
  <cp:revision>6</cp:revision>
  <dcterms:created xsi:type="dcterms:W3CDTF">2014-12-10T18:28:18Z</dcterms:created>
  <dcterms:modified xsi:type="dcterms:W3CDTF">2015-02-24T01:18:29Z</dcterms:modified>
</cp:coreProperties>
</file>